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1" r:id="rId4"/>
    <p:sldId id="259" r:id="rId5"/>
    <p:sldId id="260" r:id="rId6"/>
    <p:sldId id="261" r:id="rId7"/>
    <p:sldId id="275" r:id="rId8"/>
    <p:sldId id="263" r:id="rId9"/>
    <p:sldId id="268" r:id="rId10"/>
    <p:sldId id="269" r:id="rId11"/>
    <p:sldId id="262" r:id="rId12"/>
    <p:sldId id="270" r:id="rId13"/>
    <p:sldId id="274" r:id="rId14"/>
    <p:sldId id="272" r:id="rId15"/>
    <p:sldId id="273" r:id="rId16"/>
    <p:sldId id="265" r:id="rId17"/>
    <p:sldId id="266" r:id="rId18"/>
    <p:sldId id="267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7A85-4E62-4396-AAE9-596321650A57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F7906-7024-4FD9-8CCD-E9DB84D37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1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7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1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5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2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2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6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6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8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E533-8B4F-4249-953A-BAF1624B7CB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7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8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3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1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9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9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4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9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8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7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2477F-F7E5-4F37-9C43-A4DB7869402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CD6C-D55C-44E6-B78E-086ED548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4733" y="4525390"/>
            <a:ext cx="5071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Начальник отдела развития архивного дела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и организации информационных услуг  Государственного комитета Республики Татарстан по архивному делу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Минзянова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Гульнара Фаритовна</a:t>
            </a:r>
            <a:endParaRPr lang="ru-RU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5932" y="2665398"/>
            <a:ext cx="10710335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 дел организации: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навести порядок в документах</a:t>
            </a:r>
            <a:endParaRPr lang="ru-RU" sz="2800" kern="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6090" y="262466"/>
            <a:ext cx="5908155" cy="946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5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5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Республикасының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 эше буенча дәүләт комитеты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27" y="234571"/>
            <a:ext cx="943563" cy="943563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96000" y="290361"/>
            <a:ext cx="6096000" cy="946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комитет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 по архивному делу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" y="5932784"/>
            <a:ext cx="2321676" cy="7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1523999" y="188913"/>
            <a:ext cx="10122131" cy="6667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Схема разработки и согласования номенклатуры дел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088" y="1751013"/>
            <a:ext cx="578644" cy="3888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делопроизводства организации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1003" y="1414463"/>
            <a:ext cx="3864416" cy="4387446"/>
          </a:xfrm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трелка вправо 11"/>
          <p:cNvSpPr/>
          <p:nvPr/>
        </p:nvSpPr>
        <p:spPr>
          <a:xfrm>
            <a:off x="1362826" y="3405189"/>
            <a:ext cx="581025" cy="363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07262" y="1204913"/>
            <a:ext cx="3708459" cy="901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</a:rPr>
              <a:t>Согласовывается с экспертной комиссией организации</a:t>
            </a:r>
          </a:p>
        </p:txBody>
      </p:sp>
      <p:sp>
        <p:nvSpPr>
          <p:cNvPr id="15" name="Ромб 14"/>
          <p:cNvSpPr/>
          <p:nvPr/>
        </p:nvSpPr>
        <p:spPr>
          <a:xfrm>
            <a:off x="7281558" y="2663609"/>
            <a:ext cx="3629616" cy="1481138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комплектования государственного или муниципального архива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053546" y="3336830"/>
            <a:ext cx="471487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1481234" y="3347017"/>
            <a:ext cx="14287" cy="105727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688932" y="3347017"/>
            <a:ext cx="45720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736556" y="3397805"/>
            <a:ext cx="20637" cy="105727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07125" y="1665375"/>
            <a:ext cx="1100137" cy="0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9071769" y="2155966"/>
            <a:ext cx="0" cy="350837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1053546" y="2802541"/>
            <a:ext cx="760413" cy="31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86407" y="2942198"/>
            <a:ext cx="579437" cy="43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Нет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7" y="62281"/>
            <a:ext cx="1091279" cy="146316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567949" y="4655128"/>
            <a:ext cx="23525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Согласовывается с ЭПМК </a:t>
            </a:r>
            <a:r>
              <a:rPr lang="ru-RU" altLang="ru-RU" sz="14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Госком</a:t>
            </a:r>
            <a:r>
              <a:rPr lang="ru-RU" altLang="ru-RU" sz="1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-архива РТ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25985" y="4736156"/>
            <a:ext cx="215602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Утверждается руководителем организации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80204" y="2871364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0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1000" y="430709"/>
            <a:ext cx="9922933" cy="619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составления и ведения номенклатуры дел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1566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8857" y="2189325"/>
            <a:ext cx="324196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информации о делах и документах, поступающих в структурные подразделения и образующихся в их деятельности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519759" y="2397143"/>
            <a:ext cx="798022" cy="4987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2752" y="2221987"/>
            <a:ext cx="1803859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Индексация структурных подразделений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932" y="2362538"/>
            <a:ext cx="829128" cy="55695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048748" y="2183815"/>
            <a:ext cx="208462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Систематизация разделов номенклатуры и заголовков дел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5506" y="2182730"/>
            <a:ext cx="208462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сроков хранения дел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378" y="2362538"/>
            <a:ext cx="829128" cy="55478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9368339" y="4134194"/>
            <a:ext cx="2674458" cy="10030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календарного года: заполнение графы 3 «Количество дел» 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состав-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ление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итоговой записи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29205" y="4134194"/>
            <a:ext cx="2193783" cy="10030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структурным подразделениям выписок из номенклатуры дел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04050" y="4134194"/>
            <a:ext cx="1832474" cy="10030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номенклатуры дел руководителем организации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8857" y="4134196"/>
            <a:ext cx="2522656" cy="10030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проектов номенклатуры дел с ЭК или должностными лицами организации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8570317" y="4375257"/>
            <a:ext cx="798022" cy="4987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5474503" y="4386345"/>
            <a:ext cx="798022" cy="4987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2788697" y="4386345"/>
            <a:ext cx="798022" cy="4987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углом 30"/>
          <p:cNvSpPr/>
          <p:nvPr/>
        </p:nvSpPr>
        <p:spPr>
          <a:xfrm rot="5400000" flipV="1">
            <a:off x="946472" y="3326681"/>
            <a:ext cx="813816" cy="8012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Фигура, имеющая форму буквы L 33"/>
          <p:cNvSpPr/>
          <p:nvPr/>
        </p:nvSpPr>
        <p:spPr>
          <a:xfrm flipH="1">
            <a:off x="1753985" y="3111519"/>
            <a:ext cx="9552390" cy="40688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538" y="336581"/>
            <a:ext cx="10365970" cy="6972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Примерные схемы построения номенклатуры дел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02313992"/>
              </p:ext>
            </p:extLst>
          </p:nvPr>
        </p:nvGraphicFramePr>
        <p:xfrm>
          <a:off x="972588" y="1280160"/>
          <a:ext cx="10856422" cy="537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3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 утвержденной структуре организации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функциональным направлениям деятельности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97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 smtClean="0"/>
                        <a:t>Аппарат управления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b="1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 smtClean="0"/>
                        <a:t>Сектор документационного обеспечения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b="1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 smtClean="0"/>
                        <a:t>Отдел</a:t>
                      </a:r>
                      <a:r>
                        <a:rPr lang="ru-RU" b="1" baseline="0" dirty="0" smtClean="0"/>
                        <a:t> правовой работы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b="1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 smtClean="0"/>
                        <a:t>Организационно-методический отдел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b="1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 smtClean="0"/>
                        <a:t>Финансово-экономический</a:t>
                      </a:r>
                      <a:r>
                        <a:rPr lang="ru-RU" b="1" baseline="0" dirty="0" smtClean="0"/>
                        <a:t> отдел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b="1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="1" baseline="0" dirty="0" smtClean="0"/>
                        <a:t>Отдел кадров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b="1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b="1" baseline="0" dirty="0" smtClean="0"/>
                        <a:t>Административно-хозяйственная часть</a:t>
                      </a:r>
                      <a:endParaRPr lang="ru-RU" b="1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8640" indent="-41148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Char char=""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Организационно-распорядительная деятельность (административно-управленческая деятельность)</a:t>
                      </a:r>
                    </a:p>
                    <a:p>
                      <a:pPr marL="137160" indent="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8640" indent="-41148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Char char=""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Информационно-аналитическое обеспечение деятельности</a:t>
                      </a:r>
                    </a:p>
                    <a:p>
                      <a:pPr marL="137160" indent="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8640" indent="-41148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Char char=""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Планово-финансовая деятельность</a:t>
                      </a:r>
                    </a:p>
                    <a:p>
                      <a:pPr marL="137160" indent="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8640" indent="-41148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Char char=""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и отчетность</a:t>
                      </a:r>
                    </a:p>
                    <a:p>
                      <a:pPr marL="137160" indent="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8640" indent="-41148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Char char=""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деятельность</a:t>
                      </a:r>
                    </a:p>
                    <a:p>
                      <a:pPr marL="137160" indent="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8640" indent="-41148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Char char=""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Кадровое обеспечение деятельности</a:t>
                      </a:r>
                    </a:p>
                    <a:p>
                      <a:pPr marL="137160" indent="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8640" indent="-41148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Char char=""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Административно-хозяйственная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</a:p>
                    <a:p>
                      <a:pPr marL="137160" indent="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8640" indent="-411480" fontAlgn="auto"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Char char=""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Профсоюзная деятельность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2" y="90232"/>
            <a:ext cx="109127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74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219" y="272030"/>
            <a:ext cx="10497900" cy="6074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Индексы дел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47651" y="1371600"/>
            <a:ext cx="10964487" cy="4281055"/>
          </a:xfrm>
        </p:spPr>
        <p:txBody>
          <a:bodyPr>
            <a:normAutofit/>
          </a:bodyPr>
          <a:lstStyle/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01 - 01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- 02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01.01 - 01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01.02 - 02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7" y="62281"/>
            <a:ext cx="1091279" cy="1463167"/>
          </a:xfrm>
          <a:prstGeom prst="rect">
            <a:avLst/>
          </a:prstGeom>
        </p:spPr>
      </p:pic>
      <p:sp>
        <p:nvSpPr>
          <p:cNvPr id="7" name="Двойные фигурные скобки 6"/>
          <p:cNvSpPr/>
          <p:nvPr/>
        </p:nvSpPr>
        <p:spPr>
          <a:xfrm>
            <a:off x="5096324" y="1371600"/>
            <a:ext cx="2667139" cy="1296787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2749" y="2019993"/>
            <a:ext cx="188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9421" y="1443736"/>
            <a:ext cx="2801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 структурного подразделения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2975" y="1558328"/>
            <a:ext cx="2826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Порядковый номер заголовка дела</a:t>
            </a:r>
          </a:p>
        </p:txBody>
      </p:sp>
      <p:sp>
        <p:nvSpPr>
          <p:cNvPr id="12" name="Двойные фигурные скобки 11"/>
          <p:cNvSpPr/>
          <p:nvPr/>
        </p:nvSpPr>
        <p:spPr>
          <a:xfrm>
            <a:off x="4758311" y="3359921"/>
            <a:ext cx="3795523" cy="1296787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8346" y="4206476"/>
            <a:ext cx="188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3505" y="3505696"/>
            <a:ext cx="2801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 структурного подразделения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0749" y="3643615"/>
            <a:ext cx="2826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Порядковый номер заголовка дела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6128853" y="4656708"/>
            <a:ext cx="484632" cy="835103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13564" y="5813756"/>
            <a:ext cx="409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 подразделения (сектора) структурного подразделения (отдела)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85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974" y="365126"/>
            <a:ext cx="9998825" cy="6074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Элементы заголовков дел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47651" y="1371600"/>
            <a:ext cx="10964487" cy="4871257"/>
          </a:xfrm>
        </p:spPr>
        <p:txBody>
          <a:bodyPr>
            <a:normAutofit fontScale="70000" lnSpcReduction="20000"/>
          </a:bodyPr>
          <a:lstStyle/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вида дела (переписка, журнал) или разновидности документов (приказы, акты, протоколы)</a:t>
            </a:r>
          </a:p>
          <a:p>
            <a:pPr marL="480060" indent="-34290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автора документов (организации, структурного подразделения, комиссии и др.)</a:t>
            </a: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краткое содержание документов дела</a:t>
            </a:r>
          </a:p>
          <a:p>
            <a:pPr marL="480060" indent="-34290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адресата (корреспондента) документа (например, для </a:t>
            </a: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переписки)</a:t>
            </a:r>
          </a:p>
          <a:p>
            <a:pPr marL="480060" indent="-34290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местности, с которым связано содержание документов</a:t>
            </a:r>
          </a:p>
          <a:p>
            <a:pPr marL="480060" indent="-34290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даты (период) к которым относится содержание документов дела </a:t>
            </a: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(например, для планов и отчетов)</a:t>
            </a:r>
          </a:p>
          <a:p>
            <a:pPr marL="480060" indent="-34290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указание на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копийность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7" y="62281"/>
            <a:ext cx="1091279" cy="1463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631" y="2452255"/>
            <a:ext cx="3391591" cy="4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864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5" y="365125"/>
            <a:ext cx="10706793" cy="87347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Недопустимо при составлении заголовков номенклатуры дел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73084" y="1525449"/>
            <a:ext cx="11097491" cy="4742348"/>
          </a:xfrm>
        </p:spPr>
        <p:txBody>
          <a:bodyPr>
            <a:normAutofit fontScale="85000" lnSpcReduction="20000"/>
          </a:bodyPr>
          <a:lstStyle/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помещать в один заголовок документы постоянного и временного сроков хранения, а также разных сроков временного хранения, например, 15 лет и 5 лет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указывать в заголовке название не вида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документа, 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либо функции, например, </a:t>
            </a: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«кредитование», «вопросы строительства» и т.д.</a:t>
            </a: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составлять заголовки дел, не раскрывающие </a:t>
            </a: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содержание и состав документов, например, </a:t>
            </a: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«Общие материалы по финансированию», </a:t>
            </a: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«Разная переписка»,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Входящие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документы», </a:t>
            </a:r>
          </a:p>
          <a:p>
            <a:pPr marL="137160" indent="0" algn="just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«Исходящие документы» и т.п.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7" y="62281"/>
            <a:ext cx="1091279" cy="1463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551" y="2748351"/>
            <a:ext cx="3533024" cy="35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98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6369" y="180079"/>
            <a:ext cx="9922933" cy="619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схема расположения заголовков дел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1566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1847" y="1022465"/>
            <a:ext cx="10623666" cy="615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и распорядительные документы организации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планы и отчеты по степени значимости (годовые, квартальные, месячные)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договоры по степени значимости (возможна их дополнительная систематизация по алфавиту названий контрагентов)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(информации, сведения, справки, служебные записки) по вопросам деятельности организации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переписка по степени значимости вопросов или по степени значимости корреспондентов и алфавиту их названий / фамилий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учетные документы (все виды отдельно существующих книг, журналов, картотек, баз данных)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регламентирующие документы об организации делопроизводства и архива организации (инструкция по делопроизводству, номенклатура дел, описи дел, акты о выделении к уничтожению документов, не подлежащих хранению)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1124" y="66771"/>
            <a:ext cx="9922933" cy="54837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оформления номенклатуры дел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1566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93007"/>
              </p:ext>
            </p:extLst>
          </p:nvPr>
        </p:nvGraphicFramePr>
        <p:xfrm>
          <a:off x="1828801" y="888897"/>
          <a:ext cx="9243753" cy="5703098"/>
        </p:xfrm>
        <a:graphic>
          <a:graphicData uri="http://schemas.openxmlformats.org/drawingml/2006/table">
            <a:tbl>
              <a:tblPr firstRow="1" firstCol="1" bandRow="1"/>
              <a:tblGrid>
                <a:gridCol w="65354">
                  <a:extLst>
                    <a:ext uri="{9D8B030D-6E8A-4147-A177-3AD203B41FA5}">
                      <a16:colId xmlns:a16="http://schemas.microsoft.com/office/drawing/2014/main" val="1185998184"/>
                    </a:ext>
                  </a:extLst>
                </a:gridCol>
                <a:gridCol w="1551160">
                  <a:extLst>
                    <a:ext uri="{9D8B030D-6E8A-4147-A177-3AD203B41FA5}">
                      <a16:colId xmlns:a16="http://schemas.microsoft.com/office/drawing/2014/main" val="1769526859"/>
                    </a:ext>
                  </a:extLst>
                </a:gridCol>
                <a:gridCol w="1675325">
                  <a:extLst>
                    <a:ext uri="{9D8B030D-6E8A-4147-A177-3AD203B41FA5}">
                      <a16:colId xmlns:a16="http://schemas.microsoft.com/office/drawing/2014/main" val="1433466721"/>
                    </a:ext>
                  </a:extLst>
                </a:gridCol>
                <a:gridCol w="1808362">
                  <a:extLst>
                    <a:ext uri="{9D8B030D-6E8A-4147-A177-3AD203B41FA5}">
                      <a16:colId xmlns:a16="http://schemas.microsoft.com/office/drawing/2014/main" val="1326030210"/>
                    </a:ext>
                  </a:extLst>
                </a:gridCol>
                <a:gridCol w="263549">
                  <a:extLst>
                    <a:ext uri="{9D8B030D-6E8A-4147-A177-3AD203B41FA5}">
                      <a16:colId xmlns:a16="http://schemas.microsoft.com/office/drawing/2014/main" val="2166701542"/>
                    </a:ext>
                  </a:extLst>
                </a:gridCol>
                <a:gridCol w="969758">
                  <a:extLst>
                    <a:ext uri="{9D8B030D-6E8A-4147-A177-3AD203B41FA5}">
                      <a16:colId xmlns:a16="http://schemas.microsoft.com/office/drawing/2014/main" val="3654640259"/>
                    </a:ext>
                  </a:extLst>
                </a:gridCol>
                <a:gridCol w="1525020">
                  <a:extLst>
                    <a:ext uri="{9D8B030D-6E8A-4147-A177-3AD203B41FA5}">
                      <a16:colId xmlns:a16="http://schemas.microsoft.com/office/drawing/2014/main" val="2190467831"/>
                    </a:ext>
                  </a:extLst>
                </a:gridCol>
                <a:gridCol w="1385225">
                  <a:extLst>
                    <a:ext uri="{9D8B030D-6E8A-4147-A177-3AD203B41FA5}">
                      <a16:colId xmlns:a16="http://schemas.microsoft.com/office/drawing/2014/main" val="1771101328"/>
                    </a:ext>
                  </a:extLst>
                </a:gridCol>
              </a:tblGrid>
              <a:tr h="74617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комитет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Татарстан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архивному делу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УТВЕРЖДАЮ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Государственного комитета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Татарстан по архивному делу</a:t>
                      </a:r>
                    </a:p>
                  </a:txBody>
                  <a:tcPr marL="39954" marR="399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30271"/>
                  </a:ext>
                </a:extLst>
              </a:tr>
              <a:tr h="93590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НОМЕНКЛАТУРА ДЕЛ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 № _________________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2020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_____________   Г.З. Габдрахманова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«___» _________ 20___ г.</a:t>
                      </a:r>
                    </a:p>
                  </a:txBody>
                  <a:tcPr marL="39954" marR="399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58467"/>
                  </a:ext>
                </a:extLst>
              </a:tr>
              <a:tr h="55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дела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Заголовок дела (тома, части)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дел (томов, частей)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хране-ния дела и № статей по перечню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850797"/>
                  </a:ext>
                </a:extLst>
              </a:tr>
              <a:tr h="1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344051"/>
                  </a:ext>
                </a:extLst>
              </a:tr>
              <a:tr h="1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 Аппарат управления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170456"/>
                  </a:ext>
                </a:extLst>
              </a:tr>
              <a:tr h="366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01-01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Приказы председателя Госкомархива РТ по основной деятельности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6 а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79118"/>
                  </a:ext>
                </a:extLst>
              </a:tr>
              <a:tr h="366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01-02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Приказы председателя Госкомархива РТ по личному составу (приеме, перемещении, увольнении, награждении)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лет ЭПК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6 б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09283"/>
                  </a:ext>
                </a:extLst>
              </a:tr>
              <a:tr h="366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01-03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Приказы председателя Госкомархива РТ о предоставлении отпусков и командировках 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6 б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93529"/>
                  </a:ext>
                </a:extLst>
              </a:tr>
              <a:tr h="366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 Отдел правовой и кадровой работы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Правовая деятельность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325182"/>
                  </a:ext>
                </a:extLst>
              </a:tr>
              <a:tr h="366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02-01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разногласий по договорам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 лет  ЭПК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392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истече-ния срока дей-ствия договора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3829"/>
                  </a:ext>
                </a:extLst>
              </a:tr>
              <a:tr h="366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02-02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Заключения по результатам  антикоррупционной экспертизы 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  ЭПК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58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424627"/>
                  </a:ext>
                </a:extLst>
              </a:tr>
              <a:tr h="1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Кадровая деятельность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1417"/>
                  </a:ext>
                </a:extLst>
              </a:tr>
              <a:tr h="366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02-03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заседаний конкурсной комиссии по замещению вакантных должностей, избранию на должность 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344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844509"/>
                  </a:ext>
                </a:extLst>
              </a:tr>
              <a:tr h="366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02-04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заседаний комиссий по установлению трудового стажа для выплаты надбавки за выслугу лет </a:t>
                      </a: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лет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348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100" spc="-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отсутствии </a:t>
                      </a:r>
                      <a:r>
                        <a:rPr lang="ru-RU" sz="1100" spc="-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приказов - 50 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4" marR="39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62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7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1000" y="430709"/>
            <a:ext cx="9922933" cy="619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Итоговый лист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1566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852" r="21735" b="28379"/>
          <a:stretch/>
        </p:blipFill>
        <p:spPr>
          <a:xfrm>
            <a:off x="1246909" y="1050248"/>
            <a:ext cx="9850582" cy="53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4154" y="430709"/>
            <a:ext cx="10559780" cy="619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2800" b="1" cap="non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НОМЕНКЛАТУРА ДЕЛ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1566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7" name="Picture 4" descr="https://theuk.one/wp-content/uploads/awpcp/images/54219883__2-5f9b3d9d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7" y="1349716"/>
            <a:ext cx="5301343" cy="44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ертикальный текст 2"/>
          <p:cNvSpPr txBox="1">
            <a:spLocks/>
          </p:cNvSpPr>
          <p:nvPr/>
        </p:nvSpPr>
        <p:spPr>
          <a:xfrm>
            <a:off x="473530" y="1532467"/>
            <a:ext cx="6417127" cy="35798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оформленный в установленном порядке систематизированный перечень заголовков дел, заводимых в делопроизводстве организации, с указанием сроков хранения документов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1000" y="430709"/>
            <a:ext cx="9922933" cy="619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2400" b="1" cap="non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номенклатуру дел включаются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76508" y="65745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323" y="5194983"/>
            <a:ext cx="1142138" cy="15213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0698" y="1804644"/>
            <a:ext cx="10457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0449" y="1655565"/>
            <a:ext cx="11488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документы, образующиеся в ходе деятельности организации: внутренняя, исходящая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ходящая документация, получаемая от других организаций и лиц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егистрационные карточки, журналы учета, различные картотеки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окументы временно действующих комиссий, групп, общественных организаций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лектронные документы, базы данных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отографии, аудиозаписи, видеозаписи мероприятий, проводимых организацией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54912" y="5443621"/>
            <a:ext cx="6715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 включаются в номенклатуру только печатные издания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(газеты, журналы, сборники, справочники и т.д.)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1000" y="430709"/>
            <a:ext cx="9922933" cy="619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2000" b="1" cap="non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НОРМАТИВНЫЕ ПРАВОВЫЕ АКТЫ, КОТОРЫМИ СЛЕДУЕТ РУКОВОДСТВОВАТЬСЯ ПРИ СОСТАВЛЕНИИ НОМЕНКЛАТУРЫ ДЕЛ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1566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sz="quarter" idx="4294967295"/>
          </p:nvPr>
        </p:nvSpPr>
        <p:spPr bwMode="auto">
          <a:xfrm>
            <a:off x="490451" y="1662544"/>
            <a:ext cx="11230493" cy="4763194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1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altLang="ru-RU" sz="1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ДЕЛОПРОИЗВОДСТВА В ФЕДЕРАЛЬНЫХ ОРГАНАХ ИСПОЛНИТЕЛЬНОЙ ВЛАСТИ (УТВ. ПОСТАНОВЛЕНИЕМ ПРАВИТЕЛЬСТВА РФ ОТ 15.06.2009)</a:t>
            </a: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altLang="ru-RU" sz="1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ОРГАНАХ ГОСУДАРСТВЕННОЙ ВЛАСТИ, ОРГАНАХ МЕСТНОГО САМОУПРАВЛЕНИЯ И ОРГАНИЗАЦИЯХ (УТВ. ПРИКАЗОМ МИНКУЛЬТУРЫ РОССИИ ОТ 31.03.2015 № 526</a:t>
            </a:r>
          </a:p>
          <a:p>
            <a:pPr marL="0" indent="0" algn="just" eaLnBrk="1" hangingPunct="1">
              <a:lnSpc>
                <a:spcPct val="100000"/>
              </a:lnSpc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ПЕРЕЧЕНЬ ТИПОВЫХ УПРАВЛЕНЧЕСКИХ АРХИВНЫХ ДОКУМЕНТОВ,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ОБРАЗУЮЩИХСЯ </a:t>
            </a: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ОРГАНОВ, ОРГАНОВ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</a:t>
            </a: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ОРГАНИЗАЦИЙ, С УКАЗАНИЕМ СРОКОВ ХРАНЕНИЯ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УТВ. ПРИКАЗОМ МИНКУЛЬТУРЫ РФ </a:t>
            </a:r>
            <a:endParaRPr lang="ru-RU" alt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ОТ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25.08.2010 № 558)</a:t>
            </a: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altLang="ru-RU" sz="13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altLang="ru-RU" sz="1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ТИПОВЫХ АРХИВНЫХ ДОКУМЕНТОВ, ОБРАЗУЮЩИХСЯ В НАУЧНО-ТЕХНИЧЕСКОЙ </a:t>
            </a: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И ПРОИЗВОДСТВЕННОЙ ДЕЯТЕЛЬНОСТИ ОРГАНИЗАЦИЙ, С УКАЗАНИЕМ СРОКОВ </a:t>
            </a: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ХРАНЕНИЯ (УТВ. ПРИКАЗОМ МИНКУЛЬТУРЫ РОССИИ ОТ 31.07.2007 N 1182 (РЕД. ОТ 28.04.2011)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071" y="3773977"/>
            <a:ext cx="2522455" cy="29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1000" y="430709"/>
            <a:ext cx="9922933" cy="619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документы по разработке номенклатуры дел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1566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Вертикальный текст 2"/>
          <p:cNvSpPr txBox="1">
            <a:spLocks/>
          </p:cNvSpPr>
          <p:nvPr/>
        </p:nvSpPr>
        <p:spPr>
          <a:xfrm>
            <a:off x="395288" y="2219498"/>
            <a:ext cx="8607396" cy="3152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разработке инструкций по делопроизводству в федеральных органах исполнительной власти, утвержденные приказом </a:t>
            </a:r>
            <a:r>
              <a:rPr lang="ru-RU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Росархива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от 23.12.2009 № 7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применению Правила организации хранения, комплектования, учета и использования документов Архивного фонда РФ и других архивных документов в органах государственной власти, органах местного самоуправления и организациях (размещены на сайте </a:t>
            </a:r>
            <a:r>
              <a:rPr lang="ru-RU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Росархива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Примерная инструкция по делопроизводству в государственных организациях, утвержденная Приказом </a:t>
            </a:r>
            <a:r>
              <a:rPr lang="ru-RU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росархива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от 11 апреля 2018 г. N 44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669" y="240930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1000" y="430709"/>
            <a:ext cx="9922933" cy="619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2400" b="1" cap="non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Номенклатура дел составляется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76508" y="65745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662" y="2144684"/>
            <a:ext cx="2945356" cy="4089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0698" y="1695584"/>
            <a:ext cx="104574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ЕЖЕГОДНО НА </a:t>
            </a:r>
            <a:r>
              <a:rPr lang="ru-RU" sz="2000" dirty="0"/>
              <a:t>ПРЕДСТОЯЩИЙ ГОД В ТЕКУЩЕМ ГОДУ, </a:t>
            </a:r>
            <a:r>
              <a:rPr lang="ru-RU" sz="2000" dirty="0" smtClean="0"/>
              <a:t>ВВОДИТСЯ В ДЕЛОПРОИЗВОД-СТВЕННЫЙ ОБОРОТ С 1 ЯНВАРЯ НОВОГО ГОДА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СЛУЖБОЙ </a:t>
            </a:r>
            <a:r>
              <a:rPr lang="ru-RU" sz="2000" dirty="0" smtClean="0"/>
              <a:t>ДЕЛОПРОИЗВОДСТВА НА ОСНОВЕ НОМЕНКЛАТУР СТРУКТУРНЫХ ПОДРАЗДЕЛЕНИЙ ОРГАНИЗАЦИИ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НА ОБЩЕМ БЛАНКЕ ОРГАНИЗАЦИИ ПО УСТАНОВЛЕННОЙ ФОРМЕ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В НЕОБХОДИМОМ КОЛИЧЕСТВЕ ЭКЗЕМПЛЯРОВ, НО НЕ МЕНЕЕ ЧЕТЫРЕХ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ПОДПИСЫВАЕТСЯ РУКОВОДИТЕЛЕМ СЛУЖБЫ ДЕЛОПРОИЗВОДСТВА,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ВИЗИРУЕТСЯ </a:t>
            </a:r>
            <a:r>
              <a:rPr lang="ru-RU" sz="2000" dirty="0"/>
              <a:t>ЛИЦОМ, ОТВЕТСТВЕННЫМ ЗА АРХИВ, СОГЛАСОВЫВАЕТСЯ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С ЭКСПЕРТНОЙ КОМИССИЕЙ </a:t>
            </a:r>
            <a:r>
              <a:rPr lang="ru-RU" sz="2000" dirty="0"/>
              <a:t>ОРГАНИЗАЦИИ, </a:t>
            </a:r>
            <a:r>
              <a:rPr lang="ru-RU" sz="2000" dirty="0" smtClean="0"/>
              <a:t>С ЭПМК ГОСКОМАРХИВА РТ (ПРИ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НЕОБХОДИМОСТИ РАЗ В ПЯТЬ ЛЕТ) УТВЕРЖДАЕТСЯ РУКОВОДИТЕЛЕМ ОРГАНИЗАЦИИ</a:t>
            </a:r>
          </a:p>
          <a:p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68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98" y="188914"/>
            <a:ext cx="10680564" cy="5032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 номенклатуры дел структурного подразделения организации</a:t>
            </a:r>
          </a:p>
        </p:txBody>
      </p:sp>
      <p:graphicFrame>
        <p:nvGraphicFramePr>
          <p:cNvPr id="9219" name="Объект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11750775"/>
              </p:ext>
            </p:extLst>
          </p:nvPr>
        </p:nvGraphicFramePr>
        <p:xfrm>
          <a:off x="3108960" y="692151"/>
          <a:ext cx="6891251" cy="5958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6469561" imgH="9196805" progId="Word.Document.8">
                  <p:embed/>
                </p:oleObj>
              </mc:Choice>
              <mc:Fallback>
                <p:oleObj name="Document" r:id="rId3" imgW="6469561" imgH="9196805" progId="Word.Document.8">
                  <p:embed/>
                  <p:pic>
                    <p:nvPicPr>
                      <p:cNvPr id="9219" name="Объект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960" y="692151"/>
                        <a:ext cx="6891251" cy="59580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1000" y="430709"/>
            <a:ext cx="9922933" cy="619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номенклатуры дел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" y="66770"/>
            <a:ext cx="1091571" cy="1465697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41566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17" y="1201737"/>
            <a:ext cx="7182196" cy="54737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78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274639"/>
            <a:ext cx="9989126" cy="6191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Схема разработки и согласования  номенклатуры дел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1854" y="1618138"/>
            <a:ext cx="1624012" cy="1092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Структурное подразделение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1854" y="3051434"/>
            <a:ext cx="1624012" cy="1108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Структурное подразделение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65018" y="4647348"/>
            <a:ext cx="1622425" cy="10191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Структурное подразделение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017172" y="1983249"/>
            <a:ext cx="927100" cy="36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999902" y="3436272"/>
            <a:ext cx="927100" cy="36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975485" y="4975166"/>
            <a:ext cx="927100" cy="36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9172467" y="2035969"/>
            <a:ext cx="1150938" cy="363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9172468" y="2786856"/>
            <a:ext cx="1150937" cy="36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9172468" y="3605472"/>
            <a:ext cx="1150937" cy="36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72521" y="1436369"/>
            <a:ext cx="1178719" cy="37915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делопроизводства организации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2" y="90232"/>
            <a:ext cx="1091279" cy="1463167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b="19003"/>
          <a:stretch/>
        </p:blipFill>
        <p:spPr bwMode="auto">
          <a:xfrm>
            <a:off x="3961542" y="964277"/>
            <a:ext cx="5086890" cy="5153890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72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1183</Words>
  <Application>Microsoft Office PowerPoint</Application>
  <PresentationFormat>Широкоэкранный</PresentationFormat>
  <Paragraphs>275</Paragraphs>
  <Slides>18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DengXian</vt:lpstr>
      <vt:lpstr>Arial</vt:lpstr>
      <vt:lpstr>Calibri</vt:lpstr>
      <vt:lpstr>Calibri Light</vt:lpstr>
      <vt:lpstr>Franklin Gothic Book</vt:lpstr>
      <vt:lpstr>Tahoma</vt:lpstr>
      <vt:lpstr>Times New Roman</vt:lpstr>
      <vt:lpstr>Wingdings</vt:lpstr>
      <vt:lpstr>Wingdings 2</vt:lpstr>
      <vt:lpstr>Тема Office</vt:lpstr>
      <vt:lpstr>Документ Microsoft Word 97–2003</vt:lpstr>
      <vt:lpstr>Презентация PowerPoint</vt:lpstr>
      <vt:lpstr>НОМЕНКЛАТУРА ДЕЛ</vt:lpstr>
      <vt:lpstr>В номенклатуру дел включаются</vt:lpstr>
      <vt:lpstr>ОСНОВНЫЕ НОРМАТИВНЫЕ ПРАВОВЫЕ АКТЫ, КОТОРЫМИ СЛЕДУЕТ РУКОВОДСТВОВАТЬСЯ ПРИ СОСТАВЛЕНИИ НОМЕНКЛАТУРЫ ДЕЛ</vt:lpstr>
      <vt:lpstr>Методические документы по разработке номенклатуры дел</vt:lpstr>
      <vt:lpstr>Номенклатура дел составляется</vt:lpstr>
      <vt:lpstr>Форма номенклатуры дел структурного подразделения организации</vt:lpstr>
      <vt:lpstr>Форма номенклатуры дел</vt:lpstr>
      <vt:lpstr>Схема разработки и согласования  номенклатуры дел</vt:lpstr>
      <vt:lpstr>Схема разработки и согласования номенклатуры дел</vt:lpstr>
      <vt:lpstr>Алгоритм составления и ведения номенклатуры дел</vt:lpstr>
      <vt:lpstr>Примерные схемы построения номенклатуры дел</vt:lpstr>
      <vt:lpstr>Индексы дел</vt:lpstr>
      <vt:lpstr>Элементы заголовков дел</vt:lpstr>
      <vt:lpstr>Недопустимо при составлении заголовков номенклатуры дел</vt:lpstr>
      <vt:lpstr>Примерная схема расположения заголовков дел  </vt:lpstr>
      <vt:lpstr>Образец оформления номенклатуры дел</vt:lpstr>
      <vt:lpstr>Итоговый лист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USER-305</dc:creator>
  <cp:lastModifiedBy>USER-305</cp:lastModifiedBy>
  <cp:revision>36</cp:revision>
  <cp:lastPrinted>2019-09-12T06:26:07Z</cp:lastPrinted>
  <dcterms:created xsi:type="dcterms:W3CDTF">2019-09-11T13:25:56Z</dcterms:created>
  <dcterms:modified xsi:type="dcterms:W3CDTF">2019-09-13T12:11:43Z</dcterms:modified>
</cp:coreProperties>
</file>