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5"/>
  </p:notesMasterIdLst>
  <p:sldIdLst>
    <p:sldId id="357" r:id="rId4"/>
    <p:sldId id="320" r:id="rId5"/>
    <p:sldId id="324" r:id="rId6"/>
    <p:sldId id="342" r:id="rId7"/>
    <p:sldId id="349" r:id="rId8"/>
    <p:sldId id="343" r:id="rId9"/>
    <p:sldId id="350" r:id="rId10"/>
    <p:sldId id="326" r:id="rId11"/>
    <p:sldId id="344" r:id="rId12"/>
    <p:sldId id="332" r:id="rId13"/>
    <p:sldId id="314" r:id="rId14"/>
    <p:sldId id="327" r:id="rId15"/>
    <p:sldId id="351" r:id="rId16"/>
    <p:sldId id="355" r:id="rId17"/>
    <p:sldId id="348" r:id="rId18"/>
    <p:sldId id="353" r:id="rId19"/>
    <p:sldId id="339" r:id="rId20"/>
    <p:sldId id="333" r:id="rId21"/>
    <p:sldId id="335" r:id="rId22"/>
    <p:sldId id="356" r:id="rId23"/>
    <p:sldId id="33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  <a:srgbClr val="DEEBF7"/>
    <a:srgbClr val="1F4E79"/>
    <a:srgbClr val="5B9BD5"/>
    <a:srgbClr val="9DC3E6"/>
    <a:srgbClr val="00B0F0"/>
    <a:srgbClr val="8EBAE2"/>
    <a:srgbClr val="FF6712"/>
    <a:srgbClr val="299740"/>
    <a:srgbClr val="A99F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38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&#1054;&#1073;&#1097;&#1072;&#1103;\&#1054;&#1041;&#1065;&#1040;&#1071;%20&#1050;&#1052;&#1050;\&#1055;&#1048;&#1047;&#1054;\&#1047;&#1040;&#1044;&#1054;&#1051;&#1046;&#1045;&#1053;&#1053;&#1054;&#1057;&#1058;&#1068;\&#1057;&#1054;&#1042;&#1045;&#1065;&#1040;&#1053;&#1048;&#1071;%20&#1059;%20&#1055;&#1056;&#1045;&#1047;&#1048;&#1044;&#1045;&#1053;&#1058;&#1040;\2022\&#1085;&#1086;&#1103;&#1073;&#1088;&#1100;%202022\&#1057;&#1083;&#1072;&#1081;&#1076;&#1099;_&#1085;&#1086;&#1103;&#1073;&#1088;&#1100;%202022_&#1058;&#1044;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&#1054;&#1073;&#1097;&#1072;&#1103;\&#1054;&#1041;&#1065;&#1040;&#1071;%20&#1050;&#1052;&#1050;\&#1055;&#1048;&#1047;&#1054;\&#1047;&#1040;&#1044;&#1054;&#1051;&#1046;&#1045;&#1053;&#1053;&#1054;&#1057;&#1058;&#1068;\&#1057;&#1054;&#1042;&#1045;&#1065;&#1040;&#1053;&#1048;&#1071;%20&#1059;%20&#1055;&#1056;&#1045;&#1047;&#1048;&#1044;&#1045;&#1053;&#1058;&#1040;\2022\&#1085;&#1086;&#1103;&#1073;&#1088;&#1100;%202022\&#1057;&#1083;&#1072;&#1081;&#1076;&#1099;_&#1085;&#1086;&#1103;&#1073;&#1088;&#1100;%202022_&#1058;&#1044;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8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9655967808035918"/>
          <c:y val="4.5153639381373706E-2"/>
          <c:w val="0.63247468154844033"/>
          <c:h val="0.61732914801951599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8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9655967808035918"/>
          <c:y val="4.5153639381373706E-2"/>
          <c:w val="0.63247468154844033"/>
          <c:h val="0.61732914801951599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0.01783</cdr:x>
      <cdr:y>0.21336</cdr:y>
    </cdr:from>
    <cdr:to>
      <cdr:x>0.34447</cdr:x>
      <cdr:y>0.2938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195679" y="1115688"/>
          <a:ext cx="3584102" cy="420637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Акт ввода в эксплуатацию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0.01783</cdr:x>
      <cdr:y>0.3926</cdr:y>
    </cdr:from>
    <cdr:to>
      <cdr:x>0.34447</cdr:x>
      <cdr:y>0.47304</cdr:y>
    </cdr:to>
    <cdr:sp macro="" textlink="">
      <cdr:nvSpPr>
        <cdr:cNvPr id="5" name="Скругленный прямоугольник 4"/>
        <cdr:cNvSpPr/>
      </cdr:nvSpPr>
      <cdr:spPr>
        <a:xfrm xmlns:a="http://schemas.openxmlformats.org/drawingml/2006/main">
          <a:off x="195679" y="2052941"/>
          <a:ext cx="3584102" cy="420637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Проектная документация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0.01641</cdr:x>
      <cdr:y>0.48538</cdr:y>
    </cdr:from>
    <cdr:to>
      <cdr:x>0.34447</cdr:x>
      <cdr:y>0.56582</cdr:y>
    </cdr:to>
    <cdr:sp macro="" textlink="">
      <cdr:nvSpPr>
        <cdr:cNvPr id="6" name="Скругленный прямоугольник 5"/>
        <cdr:cNvSpPr/>
      </cdr:nvSpPr>
      <cdr:spPr>
        <a:xfrm xmlns:a="http://schemas.openxmlformats.org/drawingml/2006/main">
          <a:off x="180019" y="2538119"/>
          <a:ext cx="3599761" cy="420637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Техническая документация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0.34447</cdr:x>
      <cdr:y>0.23581</cdr:y>
    </cdr:from>
    <cdr:to>
      <cdr:x>0.51834</cdr:x>
      <cdr:y>0.26798</cdr:y>
    </cdr:to>
    <cdr:sp macro="" textlink="">
      <cdr:nvSpPr>
        <cdr:cNvPr id="3" name="Стрелка вправо 2"/>
        <cdr:cNvSpPr/>
      </cdr:nvSpPr>
      <cdr:spPr>
        <a:xfrm xmlns:a="http://schemas.openxmlformats.org/drawingml/2006/main">
          <a:off x="3779781" y="1233067"/>
          <a:ext cx="1907884" cy="168241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BDD7EE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0.53354</cdr:x>
      <cdr:y>0.33449</cdr:y>
    </cdr:from>
    <cdr:to>
      <cdr:x>0.90629</cdr:x>
      <cdr:y>0.46833</cdr:y>
    </cdr:to>
    <cdr:sp macro="" textlink="">
      <cdr:nvSpPr>
        <cdr:cNvPr id="8" name="Скругленный прямоугольник 7"/>
        <cdr:cNvSpPr/>
      </cdr:nvSpPr>
      <cdr:spPr>
        <a:xfrm xmlns:a="http://schemas.openxmlformats.org/drawingml/2006/main">
          <a:off x="5854405" y="1749063"/>
          <a:ext cx="4090186" cy="69986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Включение в Реестр </a:t>
          </a:r>
          <a:r>
            <a: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госсобственности </a:t>
          </a:r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РТ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0.01783</cdr:x>
      <cdr:y>0.21336</cdr:y>
    </cdr:from>
    <cdr:to>
      <cdr:x>0.34447</cdr:x>
      <cdr:y>0.2938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195679" y="1115688"/>
          <a:ext cx="3584102" cy="420637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Акт ввода в эксплуатацию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0.01783</cdr:x>
      <cdr:y>0.3926</cdr:y>
    </cdr:from>
    <cdr:to>
      <cdr:x>0.34447</cdr:x>
      <cdr:y>0.47304</cdr:y>
    </cdr:to>
    <cdr:sp macro="" textlink="">
      <cdr:nvSpPr>
        <cdr:cNvPr id="5" name="Скругленный прямоугольник 4"/>
        <cdr:cNvSpPr/>
      </cdr:nvSpPr>
      <cdr:spPr>
        <a:xfrm xmlns:a="http://schemas.openxmlformats.org/drawingml/2006/main">
          <a:off x="195679" y="2052941"/>
          <a:ext cx="3584102" cy="420637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Проектная документация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0.01641</cdr:x>
      <cdr:y>0.48538</cdr:y>
    </cdr:from>
    <cdr:to>
      <cdr:x>0.34447</cdr:x>
      <cdr:y>0.56608</cdr:y>
    </cdr:to>
    <cdr:sp macro="" textlink="">
      <cdr:nvSpPr>
        <cdr:cNvPr id="6" name="Скругленный прямоугольник 5"/>
        <cdr:cNvSpPr/>
      </cdr:nvSpPr>
      <cdr:spPr>
        <a:xfrm xmlns:a="http://schemas.openxmlformats.org/drawingml/2006/main">
          <a:off x="180019" y="2538119"/>
          <a:ext cx="3599761" cy="421997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Техническая документация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0.34447</cdr:x>
      <cdr:y>0.23581</cdr:y>
    </cdr:from>
    <cdr:to>
      <cdr:x>0.41838</cdr:x>
      <cdr:y>0.2671</cdr:y>
    </cdr:to>
    <cdr:sp macro="" textlink="">
      <cdr:nvSpPr>
        <cdr:cNvPr id="3" name="Стрелка вправо 2"/>
        <cdr:cNvSpPr/>
      </cdr:nvSpPr>
      <cdr:spPr>
        <a:xfrm xmlns:a="http://schemas.openxmlformats.org/drawingml/2006/main">
          <a:off x="3779781" y="1233068"/>
          <a:ext cx="810990" cy="163626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BDD7EE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E29A20-9A20-4C51-94A3-4631593CAE09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BAF6A-1E71-470D-ACE1-BFC647299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831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08703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12576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5914E6-8981-425A-B219-5FD9667C7DFF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102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216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216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3224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51110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5914E6-8981-425A-B219-5FD9667C7DFF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9840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96443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46930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43422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84688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843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1307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4435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7007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8557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4424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36192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52232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5914E6-8981-425A-B219-5FD9667C7DF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0409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4337B6-B033-47A2-9BC6-0B52513069A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F26DC6-2DC4-452B-B163-FE3FF404720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8453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8B7B5-00F6-4920-8732-985F14638E0D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F26DC6-2DC4-452B-B163-FE3FF404720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4802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D3B3E5-8A8C-4F89-AC76-9C93A07E984F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F26DC6-2DC4-452B-B163-FE3FF404720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0535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84782A-D2B9-4A9D-B842-F2384E55A021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1F26DC6-2DC4-452B-B163-FE3FF4047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921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90C053-B286-43C0-894D-93716B18F2B0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1F26DC6-2DC4-452B-B163-FE3FF4047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910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52B626-166D-4FEB-9B93-1C4414360C42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1F26DC6-2DC4-452B-B163-FE3FF4047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133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0B88C2-75B8-4479-B8BD-1A6A4835EBBC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1F26DC6-2DC4-452B-B163-FE3FF4047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173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599F44-2685-476D-AE89-3325B4E6F53B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1F26DC6-2DC4-452B-B163-FE3FF4047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663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89BFFF-94BB-4B97-882A-5BA144C0F951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1F26DC6-2DC4-452B-B163-FE3FF4047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2682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A2752E-C8DA-4BC7-8555-42537D8FB608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1F26DC6-2DC4-452B-B163-FE3FF4047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1416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0870EC-D22D-4287-94FA-3E8E503DFDC7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1F26DC6-2DC4-452B-B163-FE3FF4047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754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F6C84F-C7F2-425A-B03B-F5706141E14C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F26DC6-2DC4-452B-B163-FE3FF404720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76478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C240C8-7E3C-4D9C-8B79-5CA5160FF71C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1F26DC6-2DC4-452B-B163-FE3FF4047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867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FA513A-5DD8-43CA-9C23-6009265AD502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1F26DC6-2DC4-452B-B163-FE3FF4047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2945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41F445-AEA5-4119-806B-A7760B63BF4E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1F26DC6-2DC4-452B-B163-FE3FF4047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9256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5CE990-BF05-480F-9E39-248282B17E1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26DC6-2DC4-452B-B163-FE3FF40472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8157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9D8AFF-E079-4B27-B76C-C0F17CD2513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26DC6-2DC4-452B-B163-FE3FF40472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9660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ABA445-D656-415F-9FAB-7A71981287D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26DC6-2DC4-452B-B163-FE3FF40472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6912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193BCE-60A2-42E7-B949-8358D48783E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26DC6-2DC4-452B-B163-FE3FF40472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5014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38DDD0-6064-4BE3-8720-64FEC0A4E60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26DC6-2DC4-452B-B163-FE3FF40472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6407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814126-883C-4911-8F3A-B15332700B3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26DC6-2DC4-452B-B163-FE3FF40472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8189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1C223D-5482-4662-ABEA-06C263B8789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26DC6-2DC4-452B-B163-FE3FF40472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98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05EBCB-F1C1-4A97-93A0-EDFD5AD0BFC8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F26DC6-2DC4-452B-B163-FE3FF404720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82169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8F6F11-71EA-4DF4-8B2B-F28ADAAEA1D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26DC6-2DC4-452B-B163-FE3FF40472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4032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F64D28-AB6A-427B-BB6B-953D1001647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26DC6-2DC4-452B-B163-FE3FF40472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6338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8D5C57-F9A8-4B1B-979A-92EAC0FE07C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26DC6-2DC4-452B-B163-FE3FF40472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925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6E005E-714A-4406-9F75-6AA08D275E2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26DC6-2DC4-452B-B163-FE3FF40472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40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6AC2E3-E90F-4BDD-AAE4-E7DA5D32EDBA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F26DC6-2DC4-452B-B163-FE3FF404720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1193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4A3841-001E-4604-B110-CC5385A84EAB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F26DC6-2DC4-452B-B163-FE3FF404720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6637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180BA-F4C6-4C3B-B256-DC6B97FCD662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389533" y="6482292"/>
            <a:ext cx="2743200" cy="365125"/>
          </a:xfr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31F26DC6-2DC4-452B-B163-FE3FF4047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873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FB8CB1-C39C-4D1F-A922-03E15D006B78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F26DC6-2DC4-452B-B163-FE3FF404720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4618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657680-CE3D-4BEC-96B6-F09CE84ABF38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F26DC6-2DC4-452B-B163-FE3FF404720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0522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DFFBA-EC70-4BC4-9CA3-9B88C77FC105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F26DC6-2DC4-452B-B163-FE3FF404720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7282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0D908F-0F19-449C-B53E-7B9C8717B4A1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448800" y="648229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fld id="{31F26DC6-2DC4-452B-B163-FE3FF4047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058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8F4FF3-2789-489F-9F5E-066C9ABB0254}" type="datetime1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10.01.2024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1F26DC6-2DC4-452B-B163-FE3FF4047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153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B52EA9-8555-44C7-9D75-B7A559FED47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1F26DC6-2DC4-452B-B163-FE3FF404720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183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59" y="682320"/>
            <a:ext cx="10085454" cy="6247276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357" y="135624"/>
            <a:ext cx="540060" cy="54669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647666" y="2736608"/>
            <a:ext cx="8030972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Аглиуллин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Фаниль Анварович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ln w="0"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</a:t>
            </a:r>
            <a:r>
              <a:rPr kumimoji="0" lang="ru-RU" sz="2400" b="0" i="0" u="none" strike="noStrike" kern="1200" cap="none" spc="0" normalizeH="0" baseline="0" noProof="0" dirty="0" err="1" smtClean="0">
                <a:ln w="0"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инистр</a:t>
            </a:r>
            <a:r>
              <a:rPr kumimoji="0" lang="ru-RU" sz="2400" b="0" i="0" u="none" strike="noStrike" kern="1200" cap="none" spc="0" normalizeH="0" baseline="0" noProof="0" dirty="0" smtClean="0">
                <a:ln w="0"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 w="0"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земельных и имущественных отношений Республики Татарстан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34003" y="643747"/>
            <a:ext cx="5784767" cy="376978"/>
          </a:xfrm>
          <a:prstGeom prst="rect">
            <a:avLst/>
          </a:prstGeom>
        </p:spPr>
        <p:txBody>
          <a:bodyPr wrap="square" lIns="68531" tIns="34266" rIns="68531" bIns="34266">
            <a:spAutoFit/>
          </a:bodyPr>
          <a:lstStyle/>
          <a:p>
            <a:pPr marL="0" marR="0" lvl="0" indent="0" algn="ctr" defTabSz="6852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ЗЕМЕЛЬНЫХ И ИМУЩЕСТВЕННЫХ</a:t>
            </a:r>
          </a:p>
          <a:p>
            <a:pPr marL="0" marR="0" lvl="0" indent="0" algn="ctr" defTabSz="6852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ОТНОШЕНИЙ РЕСПУБЛИКИ ТАТАРСТАН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09366" y="6329779"/>
            <a:ext cx="676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2024 г.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961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33162" y="116726"/>
            <a:ext cx="5922658" cy="340996"/>
            <a:chOff x="1033162" y="116726"/>
            <a:chExt cx="5922658" cy="340996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162" y="116726"/>
              <a:ext cx="360040" cy="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393202" y="116726"/>
              <a:ext cx="5562618" cy="313185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 отношений 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Республики Татарстан</a:t>
              </a:r>
            </a:p>
          </p:txBody>
        </p:sp>
      </p:grp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1855" y="5107709"/>
            <a:ext cx="1357745" cy="12192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23">
            <a:extLst>
              <a:ext uri="{FF2B5EF4-FFF2-40B4-BE49-F238E27FC236}">
                <a16:creationId xmlns:a16="http://schemas.microsoft.com/office/drawing/2014/main" id="{A7392E32-D691-4ED3-853B-C3A0FCB6E478}"/>
              </a:ext>
            </a:extLst>
          </p:cNvPr>
          <p:cNvSpPr txBox="1"/>
          <p:nvPr/>
        </p:nvSpPr>
        <p:spPr>
          <a:xfrm>
            <a:off x="1316915" y="812830"/>
            <a:ext cx="10083741" cy="194925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838"/>
              </a:lnSpc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Несмотря на успешную деятельность различных центров интеллектуальной собственности, в Республике Татарстан отсутствует 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ts val="3838"/>
              </a:lnSpc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единая система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56986" y="3945842"/>
            <a:ext cx="3596389" cy="1161867"/>
          </a:xfrm>
          <a:prstGeom prst="rect">
            <a:avLst/>
          </a:prstGeom>
          <a:solidFill>
            <a:srgbClr val="2E75B6"/>
          </a:solidFill>
          <a:ln w="603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Учета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557171" y="3945842"/>
            <a:ext cx="3603230" cy="1161867"/>
          </a:xfrm>
          <a:prstGeom prst="rect">
            <a:avLst/>
          </a:prstGeom>
          <a:solidFill>
            <a:srgbClr val="2E75B6"/>
          </a:solidFill>
          <a:ln w="603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Хранения документации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264198" y="3937852"/>
            <a:ext cx="3857399" cy="1161866"/>
          </a:xfrm>
          <a:prstGeom prst="rect">
            <a:avLst/>
          </a:prstGeom>
          <a:solidFill>
            <a:srgbClr val="2E75B6"/>
          </a:solidFill>
          <a:ln w="603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Коммерциализации результатов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 rot="3108112">
            <a:off x="4318207" y="2653995"/>
            <a:ext cx="220422" cy="1489432"/>
          </a:xfrm>
          <a:prstGeom prst="downArrow">
            <a:avLst/>
          </a:prstGeom>
          <a:solidFill>
            <a:srgbClr val="2E7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8562046">
            <a:off x="8153986" y="2635565"/>
            <a:ext cx="220422" cy="1489432"/>
          </a:xfrm>
          <a:prstGeom prst="downArrow">
            <a:avLst/>
          </a:prstGeom>
          <a:solidFill>
            <a:srgbClr val="2E7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6325881" y="2915867"/>
            <a:ext cx="220422" cy="965688"/>
          </a:xfrm>
          <a:prstGeom prst="downArrow">
            <a:avLst/>
          </a:prstGeom>
          <a:solidFill>
            <a:srgbClr val="2E7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980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Государственное казенное учреждение &amp;quot;Центр цифровой трансформации Респ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405" y="3121400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1033162" y="116726"/>
            <a:ext cx="5922658" cy="340996"/>
            <a:chOff x="1033162" y="116726"/>
            <a:chExt cx="5922658" cy="340996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162" y="116726"/>
              <a:ext cx="360040" cy="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393202" y="116726"/>
              <a:ext cx="5562618" cy="313185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 отношений 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Республики Татарстан</a:t>
              </a:r>
            </a:p>
          </p:txBody>
        </p:sp>
      </p:grp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10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pic>
        <p:nvPicPr>
          <p:cNvPr id="2052" name="Picture 4" descr="Университет Иннополис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330" y="1910530"/>
            <a:ext cx="2770041" cy="168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kazan.kitabi.ru/img/cache/company/logo/company-253729-middle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909" y="949235"/>
            <a:ext cx="3025357" cy="1680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57798" y="4556933"/>
            <a:ext cx="1801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ГКУ ЦЦТ РТ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72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33162" y="116726"/>
            <a:ext cx="5922658" cy="340996"/>
            <a:chOff x="1033162" y="116726"/>
            <a:chExt cx="5922658" cy="340996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162" y="116726"/>
              <a:ext cx="360040" cy="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393202" y="116726"/>
              <a:ext cx="5562618" cy="313185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 отношений 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Республики Татарстан</a:t>
              </a:r>
            </a:p>
          </p:txBody>
        </p:sp>
      </p:grp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13182" y="1756424"/>
            <a:ext cx="100324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44958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Положение о Реестре государственной собственности Республики Татарстан, утвержденное постановлением Кабинета Министров Республики Татарстан от 30.08.2014 № 628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716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3182" y="412577"/>
            <a:ext cx="1055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defRPr/>
            </a:pPr>
            <a:r>
              <a:rPr lang="ru-RU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Текущая ситуация</a:t>
            </a:r>
            <a:endParaRPr lang="ru-RU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033162" y="106541"/>
            <a:ext cx="3504897" cy="351181"/>
            <a:chOff x="740532" y="69939"/>
            <a:chExt cx="3504897" cy="370669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532" y="80689"/>
              <a:ext cx="360040" cy="3599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100572" y="69939"/>
              <a:ext cx="3144857" cy="330564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defTabSz="691633">
                <a:defRPr/>
              </a:pPr>
              <a:r>
                <a:rPr lang="ru-RU" sz="800" b="1" dirty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lang="en-US" sz="800" b="1" dirty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ru-RU" sz="800" b="1" dirty="0" smtClean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</a:t>
              </a:r>
            </a:p>
            <a:p>
              <a:pPr defTabSz="691633">
                <a:defRPr/>
              </a:pPr>
              <a:r>
                <a:rPr lang="ru-RU" sz="800" b="1" dirty="0" smtClean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отношений Республики </a:t>
              </a:r>
              <a:r>
                <a:rPr lang="ru-RU" sz="800" b="1" dirty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Татарстан</a:t>
              </a:r>
            </a:p>
          </p:txBody>
        </p:sp>
      </p:grpSp>
      <p:graphicFrame>
        <p:nvGraphicFramePr>
          <p:cNvPr id="16" name="Диаграмма 15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098666" y="1074155"/>
          <a:ext cx="10972800" cy="5229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564476" y="1113240"/>
            <a:ext cx="302405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defRPr/>
            </a:pP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Гос. </a:t>
            </a:r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з</a:t>
            </a: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аказчики</a:t>
            </a:r>
          </a:p>
          <a:p>
            <a:pPr algn="ctr" fontAlgn="b">
              <a:defRPr/>
            </a:pP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(ГИСУ, ГДС, ИОГВ)</a:t>
            </a:r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274560" y="4103389"/>
            <a:ext cx="3603887" cy="4206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Исполнительная документация</a:t>
            </a:r>
            <a:endParaRPr lang="ru-RU" sz="1600" dirty="0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195306" y="2067346"/>
            <a:ext cx="14129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defRPr/>
            </a:pPr>
            <a:r>
              <a:rPr lang="ru-RU" sz="14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Заявка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426662" y="1882681"/>
            <a:ext cx="14129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defRPr/>
            </a:pPr>
            <a:r>
              <a:rPr lang="ru-RU" sz="1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передаётся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370006" y="2801767"/>
            <a:ext cx="14129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defRPr/>
            </a:pPr>
            <a:r>
              <a:rPr lang="ru-RU" sz="16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остаётся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11258" y="1135760"/>
            <a:ext cx="4362809" cy="3927564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099324" y="1945453"/>
            <a:ext cx="3987994" cy="742943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098666" y="2846997"/>
            <a:ext cx="3987994" cy="1820223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150472" y="1231648"/>
            <a:ext cx="3784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defRPr/>
            </a:pP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Минземимущество РТ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958014" y="1827102"/>
            <a:ext cx="4090186" cy="89950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Принятие решения </a:t>
            </a:r>
            <a:r>
              <a:rPr lang="ru-RU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 включении в Реестр госсобственности РТ (распоряжение МЗИО РТ)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821702" y="1123125"/>
            <a:ext cx="4362809" cy="5010769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958014" y="3628509"/>
            <a:ext cx="4090186" cy="41723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Регистрация права РТ в ЕГРН</a:t>
            </a:r>
            <a:endParaRPr lang="ru-RU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958014" y="4142349"/>
            <a:ext cx="4090186" cy="67678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Передача балансодержателям (пользователям)</a:t>
            </a:r>
            <a:endParaRPr lang="ru-RU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958014" y="4920688"/>
            <a:ext cx="4090186" cy="67678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Передача в муниципальную собственность</a:t>
            </a:r>
            <a:endParaRPr lang="ru-RU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  <p:sp>
        <p:nvSpPr>
          <p:cNvPr id="3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13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1033162" y="106541"/>
            <a:ext cx="3504897" cy="351181"/>
            <a:chOff x="740532" y="69939"/>
            <a:chExt cx="3504897" cy="370669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532" y="80689"/>
              <a:ext cx="360040" cy="3599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100572" y="69939"/>
              <a:ext cx="3144857" cy="330564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</a:t>
              </a: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отношений Республики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Татарстан</a:t>
              </a:r>
            </a:p>
          </p:txBody>
        </p:sp>
      </p:grp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1686508" y="1266009"/>
          <a:ext cx="9609512" cy="1549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4851">
                  <a:extLst>
                    <a:ext uri="{9D8B030D-6E8A-4147-A177-3AD203B41FA5}">
                      <a16:colId xmlns:a16="http://schemas.microsoft.com/office/drawing/2014/main" val="1631488984"/>
                    </a:ext>
                  </a:extLst>
                </a:gridCol>
                <a:gridCol w="4674661">
                  <a:extLst>
                    <a:ext uri="{9D8B030D-6E8A-4147-A177-3AD203B41FA5}">
                      <a16:colId xmlns:a16="http://schemas.microsoft.com/office/drawing/2014/main" val="602297599"/>
                    </a:ext>
                  </a:extLst>
                </a:gridCol>
              </a:tblGrid>
              <a:tr h="276853">
                <a:tc>
                  <a:txBody>
                    <a:bodyPr/>
                    <a:lstStyle/>
                    <a:p>
                      <a:pPr algn="ctr"/>
                      <a:r>
                        <a:rPr lang="ru-RU" sz="1600" b="1" u="none" strike="noStrike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Виды дел по срокам хранения</a:t>
                      </a:r>
                      <a:endParaRPr lang="ru-RU" sz="1600" b="1" u="none" strike="noStrike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u="none" strike="noStrike" kern="12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Количество дел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1867650"/>
                  </a:ext>
                </a:extLst>
              </a:tr>
              <a:tr h="478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u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Постоянного хранения</a:t>
                      </a:r>
                      <a:endParaRPr lang="ru-RU" sz="160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u="none" strike="noStrike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139 592</a:t>
                      </a:r>
                      <a:endParaRPr lang="ru-RU" sz="2000" b="1" u="none" strike="noStrike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626465"/>
                  </a:ext>
                </a:extLst>
              </a:tr>
              <a:tr h="3112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u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Временного хранения</a:t>
                      </a:r>
                      <a:endParaRPr lang="ru-RU" sz="160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u="none" strike="noStrike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6 117</a:t>
                      </a:r>
                      <a:endParaRPr lang="ru-RU" sz="2000" b="1" u="none" strike="noStrike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918471"/>
                  </a:ext>
                </a:extLst>
              </a:tr>
              <a:tr h="3594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u="non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Всего</a:t>
                      </a:r>
                      <a:endParaRPr lang="ru-RU" sz="1600" u="non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 u="none" strike="noStrike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145 709</a:t>
                      </a:r>
                      <a:endParaRPr lang="ru-RU" sz="2200" b="1" u="none" strike="noStrike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168922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89606" y="371604"/>
            <a:ext cx="11803316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Информация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 хранении документов в архиве </a:t>
            </a: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Минземимущества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Республики Татарстан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/>
          </p:nvPr>
        </p:nvGraphicFramePr>
        <p:xfrm>
          <a:off x="1686508" y="4095432"/>
          <a:ext cx="9609512" cy="2457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1992">
                  <a:extLst>
                    <a:ext uri="{9D8B030D-6E8A-4147-A177-3AD203B41FA5}">
                      <a16:colId xmlns:a16="http://schemas.microsoft.com/office/drawing/2014/main" val="1631488984"/>
                    </a:ext>
                  </a:extLst>
                </a:gridCol>
                <a:gridCol w="3017520">
                  <a:extLst>
                    <a:ext uri="{9D8B030D-6E8A-4147-A177-3AD203B41FA5}">
                      <a16:colId xmlns:a16="http://schemas.microsoft.com/office/drawing/2014/main" val="602297599"/>
                    </a:ext>
                  </a:extLst>
                </a:gridCol>
              </a:tblGrid>
              <a:tr h="276853">
                <a:tc>
                  <a:txBody>
                    <a:bodyPr/>
                    <a:lstStyle/>
                    <a:p>
                      <a:pPr algn="ctr"/>
                      <a:r>
                        <a:rPr lang="ru-RU" sz="1600" b="1" u="none" strike="noStrike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Вид нематериального актива</a:t>
                      </a:r>
                      <a:endParaRPr lang="ru-RU" sz="1600" b="1" u="none" strike="noStrike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u="none" strike="noStrike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Количество единиц учета</a:t>
                      </a:r>
                      <a:endParaRPr lang="ru-RU" sz="1600" b="1" u="none" strike="noStrike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1867650"/>
                  </a:ext>
                </a:extLst>
              </a:tr>
              <a:tr h="4782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Исполнения, фонограммы, сообщения в эфир или по кабелю радио- или </a:t>
                      </a: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телепередачи, произведения </a:t>
                      </a: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литературы и искусства (в том числе рекламные видеоролики, фильмы, сайты, макеты)</a:t>
                      </a:r>
                      <a:endParaRPr lang="ru-RU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u="none" strike="noStrike" kern="120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226</a:t>
                      </a:r>
                      <a:endParaRPr lang="ru-RU" sz="2000" b="1" u="none" strike="noStrike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626465"/>
                  </a:ext>
                </a:extLst>
              </a:tr>
              <a:tr h="3112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Программы для электронно-вычислительных машин, базы данных</a:t>
                      </a:r>
                      <a:endParaRPr lang="ru-RU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u="none" strike="noStrike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117</a:t>
                      </a:r>
                      <a:endParaRPr lang="ru-RU" sz="2000" b="1" u="none" strike="noStrike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314953"/>
                  </a:ext>
                </a:extLst>
              </a:tr>
              <a:tr h="3112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Товарные знаки и знаки обслуживания, фирменные </a:t>
                      </a:r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наименования</a:t>
                      </a:r>
                      <a:endParaRPr lang="ru-RU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u="none" strike="noStrike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21</a:t>
                      </a:r>
                      <a:endParaRPr lang="ru-RU" sz="2000" b="1" u="none" strike="noStrike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4225070"/>
                  </a:ext>
                </a:extLst>
              </a:tr>
              <a:tr h="3112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Научные исследования (научно-исследовательские разработки)</a:t>
                      </a:r>
                      <a:endParaRPr lang="ru-RU" sz="11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u="none" strike="noStrike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918471"/>
                  </a:ext>
                </a:extLst>
              </a:tr>
              <a:tr h="3594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u="non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Всего</a:t>
                      </a:r>
                      <a:endParaRPr lang="ru-RU" sz="1600" u="non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200" b="1" u="none" strike="noStrike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365</a:t>
                      </a:r>
                      <a:endParaRPr lang="ru-RU" sz="2200" b="1" u="none" strike="noStrike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168922"/>
                  </a:ext>
                </a:extLst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589606" y="3199806"/>
            <a:ext cx="11803316" cy="847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Состав нематериальных активов, учтенных в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Реестре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государственной собственности Республики Татарстан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  <p:sp>
        <p:nvSpPr>
          <p:cNvPr id="16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78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33162" y="116726"/>
            <a:ext cx="5922658" cy="340996"/>
            <a:chOff x="1033162" y="116726"/>
            <a:chExt cx="5922658" cy="340996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162" y="116726"/>
              <a:ext cx="360040" cy="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393202" y="116726"/>
              <a:ext cx="5562618" cy="313185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 отношений 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Республики Татарстан</a:t>
              </a:r>
            </a:p>
          </p:txBody>
        </p:sp>
      </p:grp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162" y="2451889"/>
            <a:ext cx="2946914" cy="2123658"/>
          </a:xfrm>
          <a:prstGeom prst="rect">
            <a:avLst/>
          </a:prstGeom>
          <a:solidFill>
            <a:srgbClr val="2E75B6"/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Государственная поддержка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4174511" y="3354317"/>
            <a:ext cx="664393" cy="545046"/>
          </a:xfrm>
          <a:prstGeom prst="rightArrow">
            <a:avLst/>
          </a:prstGeom>
          <a:solidFill>
            <a:srgbClr val="2E75B6"/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033339" y="1457015"/>
            <a:ext cx="6769020" cy="4339650"/>
          </a:xfrm>
          <a:prstGeom prst="rect">
            <a:avLst/>
          </a:prstGeom>
          <a:solidFill>
            <a:srgbClr val="2E75B6"/>
          </a:solidFill>
          <a:ln w="254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аучно-исследовательские работы </a:t>
            </a:r>
          </a:p>
          <a:p>
            <a:pPr algn="ctr">
              <a:lnSpc>
                <a:spcPct val="200000"/>
              </a:lnSpc>
            </a:pP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Проектная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исполнительная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документация </a:t>
            </a:r>
          </a:p>
          <a:p>
            <a:pPr algn="ctr">
              <a:lnSpc>
                <a:spcPct val="200000"/>
              </a:lnSpc>
            </a:pP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Туристические маршруты</a:t>
            </a:r>
          </a:p>
          <a:p>
            <a:pPr algn="ctr">
              <a:lnSpc>
                <a:spcPct val="200000"/>
              </a:lnSpc>
            </a:pP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ценарии мероприятий</a:t>
            </a:r>
          </a:p>
          <a:p>
            <a:pPr algn="ctr">
              <a:lnSpc>
                <a:spcPct val="200000"/>
              </a:lnSpc>
            </a:pP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ниги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учебники, методические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пособия </a:t>
            </a:r>
            <a:endParaRPr lang="ru-RU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200000"/>
              </a:lnSpc>
            </a:pP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Иные материалы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27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Диаграмма 15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199328" y="1000867"/>
          <a:ext cx="10972800" cy="5229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13182" y="412577"/>
            <a:ext cx="1055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defRPr/>
            </a:pPr>
            <a:r>
              <a:rPr lang="ru-RU" sz="2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Предлагаемая схема</a:t>
            </a:r>
            <a:endParaRPr lang="ru-RU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033162" y="106541"/>
            <a:ext cx="3504897" cy="351181"/>
            <a:chOff x="740532" y="69939"/>
            <a:chExt cx="3504897" cy="370669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532" y="80689"/>
              <a:ext cx="360040" cy="3599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100572" y="69939"/>
              <a:ext cx="3144857" cy="330564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defTabSz="691633">
                <a:defRPr/>
              </a:pPr>
              <a:r>
                <a:rPr lang="ru-RU" sz="800" b="1" dirty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lang="en-US" sz="800" b="1" dirty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ru-RU" sz="800" b="1" dirty="0" smtClean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</a:t>
              </a:r>
            </a:p>
            <a:p>
              <a:pPr defTabSz="691633">
                <a:defRPr/>
              </a:pPr>
              <a:r>
                <a:rPr lang="ru-RU" sz="800" b="1" dirty="0" smtClean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отношений Республики </a:t>
              </a:r>
              <a:r>
                <a:rPr lang="ru-RU" sz="800" b="1" dirty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Татарстан</a:t>
              </a: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1675851" y="1191479"/>
            <a:ext cx="302405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defRPr/>
            </a:pP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Гос. </a:t>
            </a:r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з</a:t>
            </a: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аказчики</a:t>
            </a:r>
          </a:p>
          <a:p>
            <a:pPr algn="ctr" fontAlgn="b">
              <a:defRPr/>
            </a:pP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(ГИСУ, ГДС, ИОГВ)</a:t>
            </a:r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41338" y="4069961"/>
            <a:ext cx="3603887" cy="4206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Исполнительная документация</a:t>
            </a:r>
            <a:endParaRPr lang="ru-RU" sz="1600" dirty="0">
              <a:solidFill>
                <a:prstClr val="white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20940" y="1113240"/>
            <a:ext cx="4362809" cy="3846384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098666" y="2846997"/>
            <a:ext cx="3987994" cy="1820223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692978" y="2029606"/>
            <a:ext cx="3784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defRPr/>
            </a:pP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Минземимущество РТ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751700" y="1839121"/>
            <a:ext cx="3634912" cy="878669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9712861" y="1839121"/>
            <a:ext cx="2358605" cy="878669"/>
          </a:xfrm>
          <a:prstGeom prst="round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Балансодержатели</a:t>
            </a:r>
          </a:p>
          <a:p>
            <a:pPr algn="ctr"/>
            <a:r>
              <a:rPr lang="ru-RU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(пользователи)</a:t>
            </a:r>
            <a:endParaRPr lang="ru-RU" sz="1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8125098" y="5165909"/>
            <a:ext cx="1793966" cy="687128"/>
          </a:xfrm>
          <a:prstGeom prst="round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ИП, </a:t>
            </a:r>
          </a:p>
          <a:p>
            <a:pPr algn="ctr"/>
            <a:r>
              <a:rPr lang="ru-RU" sz="1600" b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юр.лицо</a:t>
            </a:r>
            <a:endParaRPr lang="ru-RU" sz="1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810800" y="5251897"/>
            <a:ext cx="45703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defRPr/>
            </a:pP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Государственный архив РТ</a:t>
            </a:r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776497" y="5156809"/>
            <a:ext cx="4554329" cy="698473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Стрелка углом 3"/>
          <p:cNvSpPr/>
          <p:nvPr/>
        </p:nvSpPr>
        <p:spPr>
          <a:xfrm rot="5400000">
            <a:off x="4605888" y="4184640"/>
            <a:ext cx="1423101" cy="426890"/>
          </a:xfrm>
          <a:prstGeom prst="ben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8" name="Стрелка вправо 37"/>
          <p:cNvSpPr/>
          <p:nvPr/>
        </p:nvSpPr>
        <p:spPr>
          <a:xfrm>
            <a:off x="9404294" y="2235426"/>
            <a:ext cx="409229" cy="137454"/>
          </a:xfrm>
          <a:prstGeom prst="rightArrow">
            <a:avLst/>
          </a:prstGeom>
          <a:solidFill>
            <a:srgbClr val="BDD7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152802" y="5098008"/>
            <a:ext cx="11417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defRPr/>
            </a:pPr>
            <a:r>
              <a:rPr lang="ru-RU" sz="14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з</a:t>
            </a:r>
            <a:r>
              <a:rPr lang="ru-RU" sz="14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аявка</a:t>
            </a:r>
          </a:p>
        </p:txBody>
      </p:sp>
      <p:sp>
        <p:nvSpPr>
          <p:cNvPr id="41" name="Стрелка вправо 40"/>
          <p:cNvSpPr/>
          <p:nvPr/>
        </p:nvSpPr>
        <p:spPr>
          <a:xfrm rot="10800000">
            <a:off x="7348587" y="5470854"/>
            <a:ext cx="776510" cy="8881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Двойная стрелка влево/вправо 4"/>
          <p:cNvSpPr/>
          <p:nvPr/>
        </p:nvSpPr>
        <p:spPr>
          <a:xfrm rot="5400000">
            <a:off x="7795401" y="3802104"/>
            <a:ext cx="2391846" cy="223219"/>
          </a:xfrm>
          <a:prstGeom prst="left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 rot="5400000">
            <a:off x="8682496" y="3848145"/>
            <a:ext cx="14129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defRPr/>
            </a:pPr>
            <a:r>
              <a:rPr lang="ru-RU" sz="14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Организация торгов</a:t>
            </a:r>
          </a:p>
        </p:txBody>
      </p:sp>
      <p:sp>
        <p:nvSpPr>
          <p:cNvPr id="43" name="Прямоугольник 42"/>
          <p:cNvSpPr/>
          <p:nvPr/>
        </p:nvSpPr>
        <p:spPr>
          <a:xfrm rot="16200000">
            <a:off x="5376954" y="3833394"/>
            <a:ext cx="14129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defRPr/>
            </a:pPr>
            <a:r>
              <a:rPr lang="ru-RU" sz="1400" b="1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Обращение</a:t>
            </a:r>
          </a:p>
        </p:txBody>
      </p:sp>
      <p:sp>
        <p:nvSpPr>
          <p:cNvPr id="44" name="Стрелка вправо 43"/>
          <p:cNvSpPr/>
          <p:nvPr/>
        </p:nvSpPr>
        <p:spPr>
          <a:xfrm rot="16200000">
            <a:off x="5145202" y="3814080"/>
            <a:ext cx="2373949" cy="246438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379821" y="3633339"/>
            <a:ext cx="25940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defRPr/>
            </a:pPr>
            <a:r>
              <a:rPr lang="ru-RU" sz="2000" dirty="0" smtClean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Повторное </a:t>
            </a:r>
            <a:r>
              <a:rPr lang="ru-RU" sz="2000" dirty="0" err="1" smtClean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</a:rPr>
              <a:t>переиспользование</a:t>
            </a:r>
            <a:endParaRPr lang="ru-RU" sz="2000" dirty="0" smtClean="0">
              <a:ln>
                <a:solidFill>
                  <a:prstClr val="black"/>
                </a:solidFill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  <p:sp>
        <p:nvSpPr>
          <p:cNvPr id="34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60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33162" y="116726"/>
            <a:ext cx="5922658" cy="340996"/>
            <a:chOff x="1033162" y="116726"/>
            <a:chExt cx="5922658" cy="340996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162" y="116726"/>
              <a:ext cx="360040" cy="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393202" y="116726"/>
              <a:ext cx="5562618" cy="313185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 отношений 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Республики Татарстан</a:t>
              </a:r>
            </a:p>
          </p:txBody>
        </p:sp>
      </p:grp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TextBox 3">
            <a:extLst>
              <a:ext uri="{FF2B5EF4-FFF2-40B4-BE49-F238E27FC236}">
                <a16:creationId xmlns:a16="http://schemas.microsoft.com/office/drawing/2014/main" id="{51234677-9D51-4B27-A7D7-55AF4FD3D457}"/>
              </a:ext>
            </a:extLst>
          </p:cNvPr>
          <p:cNvSpPr txBox="1"/>
          <p:nvPr/>
        </p:nvSpPr>
        <p:spPr>
          <a:xfrm>
            <a:off x="866676" y="1058625"/>
            <a:ext cx="10733810" cy="52937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37613" lvl="1" algn="just"/>
            <a:endParaRPr lang="ru-RU" sz="26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37613" lvl="1" algn="just"/>
            <a:r>
              <a:rPr lang="ru-RU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2022 </a:t>
            </a:r>
            <a:r>
              <a:rPr lang="en-US" sz="2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году</a:t>
            </a:r>
            <a:r>
              <a:rPr lang="en-US" sz="2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ОЭЗ </a:t>
            </a:r>
            <a:r>
              <a:rPr lang="en-US" sz="26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Иннополис</a:t>
            </a: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r>
              <a:rPr lang="en-US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Татарстан</a:t>
            </a:r>
            <a:r>
              <a:rPr lang="en-US" sz="2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запу</a:t>
            </a:r>
            <a:r>
              <a:rPr lang="ru-RU" sz="2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щены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26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37613" lvl="1" algn="just"/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IT-</a:t>
            </a:r>
            <a:r>
              <a:rPr lang="en-US" sz="2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проект</a:t>
            </a:r>
            <a:r>
              <a:rPr lang="ru-RU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ы:</a:t>
            </a:r>
          </a:p>
          <a:p>
            <a:pPr marL="237613" lvl="1" algn="just"/>
            <a:endParaRPr lang="ru-RU" sz="26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37613" lvl="1" algn="just">
              <a:lnSpc>
                <a:spcPts val="3600"/>
              </a:lnSpc>
            </a:pPr>
            <a:r>
              <a:rPr lang="ru-RU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С</a:t>
            </a:r>
            <a:r>
              <a:rPr lang="en-US" sz="2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пециализированн</a:t>
            </a:r>
            <a:r>
              <a:rPr lang="ru-RU" sz="2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ая</a:t>
            </a:r>
            <a:r>
              <a:rPr lang="en-US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торгов</a:t>
            </a:r>
            <a:r>
              <a:rPr lang="ru-RU" sz="2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ая</a:t>
            </a:r>
            <a:r>
              <a:rPr lang="en-US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электронн</a:t>
            </a:r>
            <a:r>
              <a:rPr lang="ru-RU" sz="2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ая</a:t>
            </a:r>
            <a:r>
              <a:rPr lang="en-US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6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площадк</a:t>
            </a:r>
            <a:r>
              <a:rPr lang="ru-RU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</a:t>
            </a:r>
            <a:r>
              <a:rPr lang="en-US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26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37613" lvl="1" algn="just">
              <a:lnSpc>
                <a:spcPts val="3600"/>
              </a:lnSpc>
            </a:pP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en-US" sz="2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Активный</a:t>
            </a:r>
            <a:r>
              <a:rPr lang="en-US" sz="2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рынок</a:t>
            </a:r>
            <a:r>
              <a:rPr lang="en-US" sz="2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НМА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</a:t>
            </a:r>
            <a:r>
              <a:rPr lang="ru-RU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где реализуются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торговые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сессии</a:t>
            </a:r>
            <a:r>
              <a:rPr lang="en-US" sz="2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по </a:t>
            </a:r>
            <a:r>
              <a:rPr lang="en-US" sz="2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реализации</a:t>
            </a:r>
            <a:r>
              <a:rPr lang="en-US" sz="2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НМА </a:t>
            </a:r>
            <a:r>
              <a:rPr lang="tt-RU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сделки 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en-US" sz="2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целях</a:t>
            </a:r>
            <a:r>
              <a:rPr lang="en-US" sz="2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определения</a:t>
            </a:r>
            <a:r>
              <a:rPr lang="en-US" sz="2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6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рыночной</a:t>
            </a:r>
            <a:r>
              <a:rPr lang="en-US" sz="2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6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стоимости</a:t>
            </a:r>
            <a:r>
              <a:rPr lang="en-US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НМА</a:t>
            </a:r>
            <a:endParaRPr lang="ru-RU" sz="26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0000" lvl="1" algn="just" defTabSz="1076325">
              <a:lnSpc>
                <a:spcPts val="3600"/>
              </a:lnSpc>
            </a:pPr>
            <a:endParaRPr lang="ru-RU" sz="2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0000" lvl="1" algn="just" defTabSz="1076325">
              <a:lnSpc>
                <a:spcPts val="3600"/>
              </a:lnSpc>
            </a:pPr>
            <a:r>
              <a:rPr lang="ru-RU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«Деловой </a:t>
            </a:r>
            <a:r>
              <a:rPr lang="ru-RU" sz="2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путь нематериальных активов</a:t>
            </a:r>
            <a:r>
              <a:rPr lang="ru-RU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</a:t>
            </a:r>
            <a:r>
              <a:rPr lang="ru-RU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ru-RU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который</a:t>
            </a:r>
            <a:r>
              <a:rPr lang="ru-RU" sz="2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может капитализировать </a:t>
            </a:r>
            <a:r>
              <a:rPr lang="ru-RU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нематериальные активы </a:t>
            </a:r>
            <a:r>
              <a:rPr lang="ru-RU" sz="2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путем </a:t>
            </a:r>
            <a:r>
              <a:rPr lang="ru-RU" sz="2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выпуска </a:t>
            </a:r>
            <a:r>
              <a:rPr lang="ru-RU" sz="2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цифровых прав</a:t>
            </a:r>
            <a:endParaRPr lang="en-US" sz="2201" spc="66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"/>
            </a:endParaRPr>
          </a:p>
        </p:txBody>
      </p:sp>
      <p:sp>
        <p:nvSpPr>
          <p:cNvPr id="21" name="TextBox 5">
            <a:extLst>
              <a:ext uri="{FF2B5EF4-FFF2-40B4-BE49-F238E27FC236}">
                <a16:creationId xmlns:a16="http://schemas.microsoft.com/office/drawing/2014/main" id="{2099146B-1F90-4549-89D7-39059E134188}"/>
              </a:ext>
            </a:extLst>
          </p:cNvPr>
          <p:cNvSpPr txBox="1"/>
          <p:nvPr/>
        </p:nvSpPr>
        <p:spPr>
          <a:xfrm>
            <a:off x="1465990" y="510486"/>
            <a:ext cx="10037968" cy="5539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Активный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рынок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нематериальных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активов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205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33162" y="116726"/>
            <a:ext cx="5922658" cy="340996"/>
            <a:chOff x="1033162" y="116726"/>
            <a:chExt cx="5922658" cy="340996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162" y="116726"/>
              <a:ext cx="360040" cy="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393202" y="116726"/>
              <a:ext cx="5562618" cy="313185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 отношений 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Республики Татарстан</a:t>
              </a:r>
            </a:p>
          </p:txBody>
        </p:sp>
      </p:grp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17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50782" y="5957455"/>
            <a:ext cx="1736437" cy="5354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TextBox 32">
            <a:extLst>
              <a:ext uri="{FF2B5EF4-FFF2-40B4-BE49-F238E27FC236}">
                <a16:creationId xmlns:a16="http://schemas.microsoft.com/office/drawing/2014/main" id="{AF1A01B5-37BB-46E3-BB9E-A13E64AB4A65}"/>
              </a:ext>
            </a:extLst>
          </p:cNvPr>
          <p:cNvSpPr txBox="1"/>
          <p:nvPr/>
        </p:nvSpPr>
        <p:spPr>
          <a:xfrm>
            <a:off x="4685178" y="2105573"/>
            <a:ext cx="3138923" cy="307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7"/>
              </a:lnSpc>
            </a:pPr>
            <a:r>
              <a:rPr lang="ru-RU" i="1" spc="64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разработке</a:t>
            </a:r>
            <a:endParaRPr lang="en-US" i="1" spc="64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13182" y="1024094"/>
            <a:ext cx="4101768" cy="1327576"/>
          </a:xfrm>
          <a:prstGeom prst="rect">
            <a:avLst/>
          </a:prstGeom>
          <a:solidFill>
            <a:srgbClr val="2E75B6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Государственный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комитет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РТ </a:t>
            </a:r>
          </a:p>
          <a:p>
            <a:pPr algn="ctr"/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архивному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делу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213182" y="2861232"/>
            <a:ext cx="4101768" cy="1327576"/>
          </a:xfrm>
          <a:prstGeom prst="rect">
            <a:avLst/>
          </a:prstGeom>
          <a:solidFill>
            <a:srgbClr val="2E75B6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Минземимущество РТ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152774" y="5165299"/>
            <a:ext cx="6067425" cy="1121911"/>
          </a:xfrm>
          <a:prstGeom prst="rect">
            <a:avLst/>
          </a:prstGeom>
          <a:solidFill>
            <a:srgbClr val="2E75B6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</a:t>
            </a: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остановление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Кабинета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Министров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Татарстан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397916" y="1020904"/>
            <a:ext cx="4460886" cy="3167904"/>
          </a:xfrm>
          <a:prstGeom prst="rect">
            <a:avLst/>
          </a:prstGeom>
          <a:solidFill>
            <a:srgbClr val="2E75B6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rtlCol="0" anchor="ctr"/>
          <a:lstStyle/>
          <a:p>
            <a:pPr algn="ctr">
              <a:lnSpc>
                <a:spcPct val="150000"/>
              </a:lnSpc>
            </a:pPr>
            <a:r>
              <a:rPr lang="ru-RU" sz="2200" b="1" spc="84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</a:t>
            </a:r>
            <a:r>
              <a:rPr lang="en-US" sz="2200" b="1" spc="84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орядок</a:t>
            </a:r>
            <a:r>
              <a:rPr lang="en-US" sz="2200" b="1" spc="84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200" b="1" spc="84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</a:t>
            </a:r>
            <a:r>
              <a:rPr lang="en-US" sz="2200" b="1" spc="84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2200" b="1" spc="84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200" b="1" spc="84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формированию</a:t>
            </a:r>
            <a:r>
              <a:rPr lang="en-US" sz="2200" b="1" spc="84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200" b="1" spc="84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учету</a:t>
            </a:r>
            <a:r>
              <a:rPr lang="en-US" sz="2200" b="1" spc="84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</a:t>
            </a:r>
            <a:r>
              <a:rPr lang="en-US" sz="2200" b="1" spc="84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использованию</a:t>
            </a:r>
            <a:r>
              <a:rPr lang="en-US" sz="2200" b="1" spc="84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200" b="1" spc="84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фонда</a:t>
            </a:r>
            <a:r>
              <a:rPr lang="en-US" sz="2200" b="1" spc="84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200" b="1" spc="84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документов</a:t>
            </a:r>
            <a:r>
              <a:rPr lang="en-US" sz="2200" b="1" spc="84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</a:t>
            </a:r>
            <a:r>
              <a:rPr lang="en-US" sz="2200" b="1" spc="84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объектов</a:t>
            </a:r>
            <a:r>
              <a:rPr lang="en-US" sz="2200" b="1" spc="84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200" b="1" spc="84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интеллектуальной</a:t>
            </a:r>
            <a:r>
              <a:rPr lang="en-US" sz="2200" b="1" spc="84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200" b="1" spc="84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собственности</a:t>
            </a:r>
            <a:endParaRPr lang="en-US" sz="2200" b="1" spc="84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 rot="16200000">
            <a:off x="6129239" y="1719175"/>
            <a:ext cx="361382" cy="1828797"/>
          </a:xfrm>
          <a:prstGeom prst="downArrow">
            <a:avLst/>
          </a:prstGeom>
          <a:solidFill>
            <a:srgbClr val="2E7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924463">
            <a:off x="6668656" y="3693589"/>
            <a:ext cx="361382" cy="1489432"/>
          </a:xfrm>
          <a:prstGeom prst="downArrow">
            <a:avLst/>
          </a:prstGeom>
          <a:solidFill>
            <a:srgbClr val="2E7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7169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33162" y="116726"/>
            <a:ext cx="5922658" cy="340996"/>
            <a:chOff x="1033162" y="116726"/>
            <a:chExt cx="5922658" cy="340996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162" y="116726"/>
              <a:ext cx="360040" cy="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393202" y="116726"/>
              <a:ext cx="5562618" cy="313185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 отношений 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Республики Татарстан</a:t>
              </a:r>
            </a:p>
          </p:txBody>
        </p:sp>
      </p:grp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6218" y="5957455"/>
            <a:ext cx="1736437" cy="5354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7AC2995C-E430-436C-982D-A74D45E99CFB}"/>
              </a:ext>
            </a:extLst>
          </p:cNvPr>
          <p:cNvSpPr txBox="1"/>
          <p:nvPr/>
        </p:nvSpPr>
        <p:spPr>
          <a:xfrm>
            <a:off x="2020451" y="590485"/>
            <a:ext cx="9312020" cy="7496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674"/>
              </a:lnSpc>
            </a:pPr>
            <a:r>
              <a:rPr lang="ru-RU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</a:t>
            </a:r>
            <a:r>
              <a:rPr lang="en-US" sz="4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еализаци</a:t>
            </a:r>
            <a:r>
              <a:rPr lang="ru-RU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я</a:t>
            </a: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взаимодействия</a:t>
            </a:r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33" name="TextBox 27">
            <a:extLst>
              <a:ext uri="{FF2B5EF4-FFF2-40B4-BE49-F238E27FC236}">
                <a16:creationId xmlns:a16="http://schemas.microsoft.com/office/drawing/2014/main" id="{00D7FD92-4619-41F8-B517-AF933EB8CBDB}"/>
              </a:ext>
            </a:extLst>
          </p:cNvPr>
          <p:cNvSpPr txBox="1"/>
          <p:nvPr/>
        </p:nvSpPr>
        <p:spPr>
          <a:xfrm>
            <a:off x="4732595" y="2152810"/>
            <a:ext cx="3467916" cy="3499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68"/>
              </a:lnSpc>
            </a:pPr>
            <a:r>
              <a:rPr lang="ru-RU" sz="1600" b="1" spc="6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</a:t>
            </a:r>
            <a:r>
              <a:rPr lang="en-US" sz="1600" b="1" spc="65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бмен</a:t>
            </a:r>
            <a:r>
              <a:rPr lang="en-US" sz="1600" b="1" spc="6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600" b="1" spc="6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информацией</a:t>
            </a:r>
            <a:r>
              <a:rPr lang="en-US" sz="1600" b="1" spc="6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 РИД</a:t>
            </a:r>
          </a:p>
        </p:txBody>
      </p:sp>
      <p:sp>
        <p:nvSpPr>
          <p:cNvPr id="34" name="TextBox 27">
            <a:extLst>
              <a:ext uri="{FF2B5EF4-FFF2-40B4-BE49-F238E27FC236}">
                <a16:creationId xmlns:a16="http://schemas.microsoft.com/office/drawing/2014/main" id="{220AD090-A3B5-4219-8B88-843B1ECE452A}"/>
              </a:ext>
            </a:extLst>
          </p:cNvPr>
          <p:cNvSpPr txBox="1"/>
          <p:nvPr/>
        </p:nvSpPr>
        <p:spPr>
          <a:xfrm rot="5400000">
            <a:off x="5221861" y="3666948"/>
            <a:ext cx="3467916" cy="4103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68"/>
              </a:lnSpc>
            </a:pPr>
            <a:r>
              <a:rPr lang="ru-RU" sz="1600" b="1" spc="6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передача</a:t>
            </a:r>
            <a:r>
              <a:rPr lang="ru-RU" sz="1600" b="1" spc="6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в*</a:t>
            </a:r>
            <a:endParaRPr lang="en-US" sz="1600" b="1" spc="65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TextBox 27">
            <a:extLst>
              <a:ext uri="{FF2B5EF4-FFF2-40B4-BE49-F238E27FC236}">
                <a16:creationId xmlns:a16="http://schemas.microsoft.com/office/drawing/2014/main" id="{EF962CCC-FC96-41A1-B697-8D5FDA509D3D}"/>
              </a:ext>
            </a:extLst>
          </p:cNvPr>
          <p:cNvSpPr txBox="1"/>
          <p:nvPr/>
        </p:nvSpPr>
        <p:spPr>
          <a:xfrm>
            <a:off x="685670" y="6361125"/>
            <a:ext cx="10789640" cy="3552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168"/>
              </a:lnSpc>
            </a:pPr>
            <a:r>
              <a:rPr lang="en-US" sz="1400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  <a:r>
              <a:rPr lang="en-US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en-US" i="1" spc="46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соответствии</a:t>
            </a:r>
            <a:r>
              <a:rPr lang="en-US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 </a:t>
            </a:r>
            <a:r>
              <a:rPr lang="en-US" i="1" spc="46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Законом</a:t>
            </a:r>
            <a:r>
              <a:rPr lang="en-US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«</a:t>
            </a:r>
            <a:r>
              <a:rPr lang="en-US" i="1" spc="46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</a:t>
            </a:r>
            <a:r>
              <a:rPr lang="en-US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i="1" spc="46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обязательном</a:t>
            </a:r>
            <a:r>
              <a:rPr lang="en-US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i="1" spc="46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экземпляре</a:t>
            </a:r>
            <a:r>
              <a:rPr lang="en-US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i="1" spc="46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документов</a:t>
            </a:r>
            <a:r>
              <a:rPr lang="en-US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i="1" spc="46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r>
              <a:rPr lang="en-US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i="1" spc="46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Татарстан</a:t>
            </a:r>
            <a:r>
              <a:rPr lang="ru-RU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</a:t>
            </a:r>
            <a:endParaRPr lang="en-US" i="1" spc="6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51814" y="1902983"/>
            <a:ext cx="3843112" cy="1947668"/>
          </a:xfrm>
          <a:prstGeom prst="rect">
            <a:avLst/>
          </a:prstGeom>
          <a:solidFill>
            <a:srgbClr val="2E75B6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земельных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имущественных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отношений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РТ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8224404" y="1924464"/>
            <a:ext cx="3843112" cy="1947668"/>
          </a:xfrm>
          <a:prstGeom prst="rect">
            <a:avLst/>
          </a:prstGeom>
          <a:solidFill>
            <a:srgbClr val="2E75B6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Государственный комитет РТ по архивному делу</a:t>
            </a:r>
          </a:p>
        </p:txBody>
      </p:sp>
      <p:sp>
        <p:nvSpPr>
          <p:cNvPr id="32" name="Двойная стрелка влево/вправо 31"/>
          <p:cNvSpPr/>
          <p:nvPr/>
        </p:nvSpPr>
        <p:spPr>
          <a:xfrm>
            <a:off x="4860537" y="2577814"/>
            <a:ext cx="3212033" cy="385549"/>
          </a:xfrm>
          <a:prstGeom prst="leftRightArrow">
            <a:avLst/>
          </a:prstGeom>
          <a:solidFill>
            <a:srgbClr val="2E7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низ 2"/>
          <p:cNvSpPr/>
          <p:nvPr/>
        </p:nvSpPr>
        <p:spPr>
          <a:xfrm>
            <a:off x="6338612" y="3077796"/>
            <a:ext cx="393700" cy="1760903"/>
          </a:xfrm>
          <a:prstGeom prst="downArrow">
            <a:avLst/>
          </a:prstGeom>
          <a:solidFill>
            <a:srgbClr val="2E7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110353" y="5014214"/>
            <a:ext cx="4850218" cy="121302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Государственный </a:t>
            </a:r>
            <a:endPara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Архив РТ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747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161" y="474501"/>
            <a:ext cx="10085454" cy="5992800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357" y="135624"/>
            <a:ext cx="540060" cy="54669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647666" y="2736608"/>
            <a:ext cx="8030972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Аглиуллин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Фаниль Анварович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ln w="0"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</a:t>
            </a:r>
            <a:r>
              <a:rPr kumimoji="0" lang="ru-RU" sz="2400" b="0" i="0" u="none" strike="noStrike" kern="1200" cap="none" spc="0" normalizeH="0" baseline="0" noProof="0" dirty="0" err="1" smtClean="0">
                <a:ln w="0"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инистр</a:t>
            </a:r>
            <a:r>
              <a:rPr kumimoji="0" lang="ru-RU" sz="2400" b="0" i="0" u="none" strike="noStrike" kern="1200" cap="none" spc="0" normalizeH="0" baseline="0" noProof="0" dirty="0" smtClean="0">
                <a:ln w="0"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 w="0"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земельных и имущественных отношений Республики Татарстан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34003" y="643747"/>
            <a:ext cx="5784767" cy="346200"/>
          </a:xfrm>
          <a:prstGeom prst="rect">
            <a:avLst/>
          </a:prstGeom>
        </p:spPr>
        <p:txBody>
          <a:bodyPr wrap="square" lIns="68531" tIns="34266" rIns="68531" bIns="34266">
            <a:spAutoFit/>
          </a:bodyPr>
          <a:lstStyle/>
          <a:p>
            <a:pPr marL="0" marR="0" lvl="0" indent="0" algn="ctr" defTabSz="6852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ЗЕМЕЛЬНЫХ И ИМУЩЕСТВЕННЫХ</a:t>
            </a:r>
          </a:p>
          <a:p>
            <a:pPr marL="0" marR="0" lvl="0" indent="0" algn="ctr" defTabSz="6852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ОТНОШЕНИЙ РЕСПУБЛИКИ ТАТАРСТАН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16839" y="5683227"/>
            <a:ext cx="676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2024 г.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" y="5960226"/>
            <a:ext cx="12192000" cy="897774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современных условиях интеллектуальная собственность становится всё более важным фактором социально-экономического развития и ведущим экономическим ресурсом. </a:t>
            </a:r>
            <a:endParaRPr lang="ru-RU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773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33162" y="116726"/>
            <a:ext cx="5922658" cy="340996"/>
            <a:chOff x="1033162" y="116726"/>
            <a:chExt cx="5922658" cy="340996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162" y="116726"/>
              <a:ext cx="360040" cy="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393202" y="116726"/>
              <a:ext cx="5562618" cy="313185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 отношений 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Республики Татарстан</a:t>
              </a:r>
            </a:p>
          </p:txBody>
        </p:sp>
      </p:grp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5543706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dirty="0" smtClean="0">
                <a:solidFill>
                  <a:prstClr val="black"/>
                </a:solidFill>
              </a:rPr>
              <a:t>18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6218" y="4983169"/>
            <a:ext cx="1736437" cy="5354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7AC2995C-E430-436C-982D-A74D45E99CFB}"/>
              </a:ext>
            </a:extLst>
          </p:cNvPr>
          <p:cNvSpPr txBox="1"/>
          <p:nvPr/>
        </p:nvSpPr>
        <p:spPr>
          <a:xfrm>
            <a:off x="1961139" y="328855"/>
            <a:ext cx="9312020" cy="7496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674"/>
              </a:lnSpc>
            </a:pPr>
            <a:r>
              <a:rPr lang="ru-RU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</a:t>
            </a:r>
            <a:r>
              <a:rPr lang="en-US" sz="4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еализаци</a:t>
            </a:r>
            <a:r>
              <a:rPr lang="ru-RU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я</a:t>
            </a: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4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взаимодействия</a:t>
            </a:r>
            <a:r>
              <a:rPr 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33" name="TextBox 27">
            <a:extLst>
              <a:ext uri="{FF2B5EF4-FFF2-40B4-BE49-F238E27FC236}">
                <a16:creationId xmlns:a16="http://schemas.microsoft.com/office/drawing/2014/main" id="{00D7FD92-4619-41F8-B517-AF933EB8CBDB}"/>
              </a:ext>
            </a:extLst>
          </p:cNvPr>
          <p:cNvSpPr txBox="1"/>
          <p:nvPr/>
        </p:nvSpPr>
        <p:spPr>
          <a:xfrm>
            <a:off x="4732595" y="1459366"/>
            <a:ext cx="3467916" cy="34990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68"/>
              </a:lnSpc>
            </a:pPr>
            <a:r>
              <a:rPr lang="ru-RU" sz="1600" b="1" spc="6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</a:t>
            </a:r>
            <a:r>
              <a:rPr lang="en-US" sz="1600" b="1" spc="65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бмен</a:t>
            </a:r>
            <a:r>
              <a:rPr lang="en-US" sz="1600" b="1" spc="6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600" b="1" spc="6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информацией</a:t>
            </a:r>
            <a:r>
              <a:rPr lang="en-US" sz="1600" b="1" spc="6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 РИД</a:t>
            </a:r>
          </a:p>
        </p:txBody>
      </p:sp>
      <p:sp>
        <p:nvSpPr>
          <p:cNvPr id="34" name="TextBox 27">
            <a:extLst>
              <a:ext uri="{FF2B5EF4-FFF2-40B4-BE49-F238E27FC236}">
                <a16:creationId xmlns:a16="http://schemas.microsoft.com/office/drawing/2014/main" id="{220AD090-A3B5-4219-8B88-843B1ECE452A}"/>
              </a:ext>
            </a:extLst>
          </p:cNvPr>
          <p:cNvSpPr txBox="1"/>
          <p:nvPr/>
        </p:nvSpPr>
        <p:spPr>
          <a:xfrm rot="5400000">
            <a:off x="5221861" y="2973504"/>
            <a:ext cx="3467916" cy="4103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68"/>
              </a:lnSpc>
            </a:pPr>
            <a:r>
              <a:rPr lang="ru-RU" sz="1600" b="1" spc="6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передача</a:t>
            </a:r>
            <a:r>
              <a:rPr lang="ru-RU" sz="1600" b="1" spc="6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в*</a:t>
            </a:r>
            <a:endParaRPr lang="en-US" sz="1600" b="1" spc="65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TextBox 27">
            <a:extLst>
              <a:ext uri="{FF2B5EF4-FFF2-40B4-BE49-F238E27FC236}">
                <a16:creationId xmlns:a16="http://schemas.microsoft.com/office/drawing/2014/main" id="{EF962CCC-FC96-41A1-B697-8D5FDA509D3D}"/>
              </a:ext>
            </a:extLst>
          </p:cNvPr>
          <p:cNvSpPr txBox="1"/>
          <p:nvPr/>
        </p:nvSpPr>
        <p:spPr>
          <a:xfrm>
            <a:off x="701181" y="5333883"/>
            <a:ext cx="10789640" cy="35522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168"/>
              </a:lnSpc>
            </a:pPr>
            <a:r>
              <a:rPr lang="en-US" sz="1400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  <a:r>
              <a:rPr lang="en-US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en-US" i="1" spc="46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соответствии</a:t>
            </a:r>
            <a:r>
              <a:rPr lang="en-US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 </a:t>
            </a:r>
            <a:r>
              <a:rPr lang="en-US" i="1" spc="46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Законом</a:t>
            </a:r>
            <a:r>
              <a:rPr lang="en-US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«</a:t>
            </a:r>
            <a:r>
              <a:rPr lang="en-US" i="1" spc="46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</a:t>
            </a:r>
            <a:r>
              <a:rPr lang="en-US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i="1" spc="46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обязательном</a:t>
            </a:r>
            <a:r>
              <a:rPr lang="en-US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i="1" spc="46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экземпляре</a:t>
            </a:r>
            <a:r>
              <a:rPr lang="en-US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i="1" spc="46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документов</a:t>
            </a:r>
            <a:r>
              <a:rPr lang="en-US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i="1" spc="46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Республики</a:t>
            </a:r>
            <a:r>
              <a:rPr lang="en-US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i="1" spc="46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Татарстан</a:t>
            </a:r>
            <a:r>
              <a:rPr lang="ru-RU" i="1" spc="46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</a:t>
            </a:r>
            <a:endParaRPr lang="en-US" i="1" spc="6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51814" y="1209539"/>
            <a:ext cx="3843112" cy="1947668"/>
          </a:xfrm>
          <a:prstGeom prst="rect">
            <a:avLst/>
          </a:prstGeom>
          <a:solidFill>
            <a:srgbClr val="2E75B6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земельных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имущественных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отношений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РТ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8224404" y="1231020"/>
            <a:ext cx="3843112" cy="1947668"/>
          </a:xfrm>
          <a:prstGeom prst="rect">
            <a:avLst/>
          </a:prstGeom>
          <a:solidFill>
            <a:srgbClr val="2E75B6"/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Государственный комитет РТ по архивному делу</a:t>
            </a:r>
          </a:p>
        </p:txBody>
      </p:sp>
      <p:sp>
        <p:nvSpPr>
          <p:cNvPr id="32" name="Двойная стрелка влево/вправо 31"/>
          <p:cNvSpPr/>
          <p:nvPr/>
        </p:nvSpPr>
        <p:spPr>
          <a:xfrm>
            <a:off x="4860537" y="1884370"/>
            <a:ext cx="3212033" cy="385549"/>
          </a:xfrm>
          <a:prstGeom prst="leftRightArrow">
            <a:avLst/>
          </a:prstGeom>
          <a:solidFill>
            <a:srgbClr val="2E7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низ 2"/>
          <p:cNvSpPr/>
          <p:nvPr/>
        </p:nvSpPr>
        <p:spPr>
          <a:xfrm>
            <a:off x="6335403" y="2269919"/>
            <a:ext cx="393700" cy="1760903"/>
          </a:xfrm>
          <a:prstGeom prst="downArrow">
            <a:avLst/>
          </a:prstGeom>
          <a:solidFill>
            <a:srgbClr val="2E7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107144" y="4083699"/>
            <a:ext cx="4850218" cy="121302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Государственный </a:t>
            </a:r>
            <a:endPara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Архив РТ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1" y="5889494"/>
            <a:ext cx="12192000" cy="968505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Считаем, что обозначенные меры станут значимым шагом к усилению инновационного потенциала Республики Татарстан и приведут к увеличению поступлений в бюджетную систему р</a:t>
            </a:r>
            <a:r>
              <a:rPr lang="ru-RU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еспублики</a:t>
            </a:r>
            <a:r>
              <a:rPr lang="ru-RU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05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33162" y="116726"/>
            <a:ext cx="5922658" cy="340996"/>
            <a:chOff x="1033162" y="116726"/>
            <a:chExt cx="5922658" cy="340996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162" y="116726"/>
              <a:ext cx="360040" cy="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393202" y="116726"/>
              <a:ext cx="5562618" cy="313185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 отношений 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Республики Татарстан</a:t>
              </a:r>
            </a:p>
          </p:txBody>
        </p:sp>
      </p:grp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6218" y="5957455"/>
            <a:ext cx="1736437" cy="5354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086335" y="5247503"/>
            <a:ext cx="1734065" cy="12453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164340" y="2776776"/>
            <a:ext cx="10632283" cy="1231783"/>
          </a:xfrm>
          <a:prstGeom prst="rect">
            <a:avLst/>
          </a:prstGeom>
          <a:noFill/>
        </p:spPr>
        <p:txBody>
          <a:bodyPr wrap="square" lIns="122580" tIns="61295" rIns="122580" bIns="61295" rtlCol="0">
            <a:spAutoFit/>
          </a:bodyPr>
          <a:lstStyle/>
          <a:p>
            <a:pPr marL="0" marR="0" lvl="0" indent="0" algn="ctr" defTabSz="9176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Спасибо за внимание!</a:t>
            </a:r>
          </a:p>
          <a:p>
            <a:pPr marL="0" marR="0" lvl="0" indent="0" algn="ctr" defTabSz="9176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Игътибарыгыз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өчен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рәхмәт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!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499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33162" y="116726"/>
            <a:ext cx="5922658" cy="340996"/>
            <a:chOff x="1033162" y="116726"/>
            <a:chExt cx="5922658" cy="340996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162" y="116726"/>
              <a:ext cx="360040" cy="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393202" y="116726"/>
              <a:ext cx="5562618" cy="313185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 отношений 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Республики Татарстан</a:t>
              </a:r>
            </a:p>
          </p:txBody>
        </p:sp>
      </p:grp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03081" y="6482853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2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A80F7109-A6E5-41EE-94B4-97D34ADCD566}"/>
              </a:ext>
            </a:extLst>
          </p:cNvPr>
          <p:cNvSpPr txBox="1"/>
          <p:nvPr/>
        </p:nvSpPr>
        <p:spPr>
          <a:xfrm>
            <a:off x="906011" y="1184640"/>
            <a:ext cx="11045844" cy="44191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143"/>
              </a:lnSpc>
              <a:spcBef>
                <a:spcPct val="0"/>
              </a:spcBef>
            </a:pP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Результаты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интеллектуальной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деятельности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это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результаты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творческой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деятельности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человека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независимо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способа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формы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их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выражения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использования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Bef>
                <a:spcPct val="0"/>
              </a:spcBef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ts val="4143"/>
              </a:lnSpc>
              <a:spcBef>
                <a:spcPct val="0"/>
              </a:spcBef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результаты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интеллектуальной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деятельности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приравненными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к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ним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средствами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индивидуализации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юридических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лиц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товаров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услуг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предприятий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предоставляется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правовая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охрана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которая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построена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принципе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предоставления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исключительных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прав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эти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объекты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Bef>
                <a:spcPct val="0"/>
              </a:spcBef>
            </a:pPr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64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33162" y="116726"/>
            <a:ext cx="5922658" cy="340996"/>
            <a:chOff x="1033162" y="116726"/>
            <a:chExt cx="5922658" cy="340996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162" y="116726"/>
              <a:ext cx="360040" cy="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393202" y="116726"/>
              <a:ext cx="5562618" cy="313185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 отношений 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Республики Татарстан</a:t>
              </a:r>
            </a:p>
          </p:txBody>
        </p:sp>
      </p:grp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30327" y="6467376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3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309958" y="5213342"/>
            <a:ext cx="1436914" cy="1254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496434" y="5517068"/>
            <a:ext cx="1014802" cy="6620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003835" y="5517068"/>
            <a:ext cx="948020" cy="6620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93202" y="1083780"/>
            <a:ext cx="10000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Гражданский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кодекс Российской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Федерации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25060" y="2814096"/>
            <a:ext cx="692878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Статья 1225. Охраняемые результаты интеллектуальной деятельности и средства индивидуализации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38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33162" y="116726"/>
            <a:ext cx="5922658" cy="340996"/>
            <a:chOff x="1033162" y="116726"/>
            <a:chExt cx="5922658" cy="340996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162" y="116726"/>
              <a:ext cx="360040" cy="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393202" y="116726"/>
              <a:ext cx="5562618" cy="313185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 отношений 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Республики Татарстан</a:t>
              </a:r>
            </a:p>
          </p:txBody>
        </p:sp>
      </p:grp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4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pSp>
        <p:nvGrpSpPr>
          <p:cNvPr id="88" name="Группа 87"/>
          <p:cNvGrpSpPr/>
          <p:nvPr/>
        </p:nvGrpSpPr>
        <p:grpSpPr>
          <a:xfrm>
            <a:off x="1008299" y="712381"/>
            <a:ext cx="10791816" cy="6010636"/>
            <a:chOff x="1008299" y="712381"/>
            <a:chExt cx="10791816" cy="6010636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5463429" y="6165668"/>
              <a:ext cx="1728124" cy="3988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151841" y="5844010"/>
              <a:ext cx="351300" cy="8033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033162" y="712381"/>
              <a:ext cx="10758244" cy="566057"/>
            </a:xfrm>
            <a:prstGeom prst="rect">
              <a:avLst/>
            </a:prstGeom>
            <a:solidFill>
              <a:srgbClr val="2E75B6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Объекты интеллектуальной собственности</a:t>
              </a:r>
              <a:endPara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4432261" y="1522024"/>
              <a:ext cx="3268520" cy="834834"/>
            </a:xfrm>
            <a:prstGeom prst="rect">
              <a:avLst/>
            </a:prstGeom>
            <a:solidFill>
              <a:srgbClr val="2E75B6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Результаты интеллектуальной деятельности</a:t>
              </a:r>
              <a:endPara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8501468" y="1522024"/>
              <a:ext cx="3289938" cy="829605"/>
            </a:xfrm>
            <a:prstGeom prst="rect">
              <a:avLst/>
            </a:prstGeom>
            <a:solidFill>
              <a:srgbClr val="2E75B6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Средства индивидуализации</a:t>
              </a:r>
              <a:endPara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8501468" y="2537935"/>
              <a:ext cx="3289938" cy="701654"/>
            </a:xfrm>
            <a:prstGeom prst="rect">
              <a:avLst/>
            </a:prstGeom>
            <a:solidFill>
              <a:srgbClr val="8EBA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Товарные знаки и знаки обслуживания</a:t>
              </a:r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8501468" y="3417432"/>
              <a:ext cx="3289938" cy="670770"/>
            </a:xfrm>
            <a:prstGeom prst="rect">
              <a:avLst/>
            </a:prstGeom>
            <a:solidFill>
              <a:srgbClr val="8EBA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Фирменные наименования</a:t>
              </a:r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8501468" y="4287709"/>
              <a:ext cx="3289938" cy="670911"/>
            </a:xfrm>
            <a:prstGeom prst="rect">
              <a:avLst/>
            </a:prstGeom>
            <a:solidFill>
              <a:srgbClr val="8EBA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Коммерческие обозначения</a:t>
              </a:r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8510177" y="5175546"/>
              <a:ext cx="3289938" cy="724097"/>
            </a:xfrm>
            <a:prstGeom prst="rect">
              <a:avLst/>
            </a:prstGeom>
            <a:solidFill>
              <a:srgbClr val="8EBA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Наименования мест происхождения товаров</a:t>
              </a:r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8501468" y="6063384"/>
              <a:ext cx="3289938" cy="648294"/>
            </a:xfrm>
            <a:prstGeom prst="rect">
              <a:avLst/>
            </a:prstGeom>
            <a:solidFill>
              <a:srgbClr val="8EBA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Географические указания</a:t>
              </a:r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1033161" y="2538913"/>
              <a:ext cx="3068575" cy="8313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Произведения науки, литературы, искусства, программы для ЭВМ, базы данных</a:t>
              </a:r>
              <a:endParaRPr lang="ru-RU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1033161" y="3628464"/>
              <a:ext cx="3068575" cy="8548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Исполнения, фонограммы, видеозаписи, теле-радио передачи</a:t>
              </a:r>
              <a:endParaRPr lang="ru-RU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1008299" y="4722060"/>
              <a:ext cx="3068575" cy="85068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Изобретения, полезные модели, промышленные образцы</a:t>
              </a:r>
              <a:endParaRPr lang="ru-RU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1008299" y="5844010"/>
              <a:ext cx="3068575" cy="87900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Секреты производства, «ноу-хау», научные открытия, топологии ИМС, селекционные достижения, промышленные образцы</a:t>
              </a:r>
            </a:p>
          </p:txBody>
        </p:sp>
        <p:cxnSp>
          <p:nvCxnSpPr>
            <p:cNvPr id="52" name="Прямая соединительная линия 51"/>
            <p:cNvCxnSpPr/>
            <p:nvPr/>
          </p:nvCxnSpPr>
          <p:spPr>
            <a:xfrm>
              <a:off x="6086475" y="1264849"/>
              <a:ext cx="0" cy="257175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10115550" y="1264849"/>
              <a:ext cx="0" cy="257175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>
              <a:off x="7945755" y="1885950"/>
              <a:ext cx="0" cy="447675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>
              <a:off x="8231505" y="1885950"/>
              <a:ext cx="0" cy="447675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 flipH="1">
              <a:off x="7698741" y="1885950"/>
              <a:ext cx="266542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 flipH="1">
              <a:off x="8212931" y="1885950"/>
              <a:ext cx="287497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 flipH="1">
              <a:off x="8243635" y="2914650"/>
              <a:ext cx="266542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 flipH="1">
              <a:off x="8231505" y="3768090"/>
              <a:ext cx="266542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flipH="1">
              <a:off x="8231505" y="4621530"/>
              <a:ext cx="266542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 flipH="1">
              <a:off x="8243635" y="5524500"/>
              <a:ext cx="266542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 flipH="1">
              <a:off x="8212931" y="6362700"/>
              <a:ext cx="295275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 flipH="1">
              <a:off x="7723951" y="3012279"/>
              <a:ext cx="222280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 flipH="1">
              <a:off x="7720170" y="4078675"/>
              <a:ext cx="222280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Прямая соединительная линия 78"/>
            <p:cNvCxnSpPr/>
            <p:nvPr/>
          </p:nvCxnSpPr>
          <p:spPr>
            <a:xfrm flipH="1">
              <a:off x="7720170" y="5175546"/>
              <a:ext cx="222280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 flipH="1">
              <a:off x="7743002" y="6346029"/>
              <a:ext cx="222280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/>
            <p:nvPr/>
          </p:nvCxnSpPr>
          <p:spPr>
            <a:xfrm flipH="1">
              <a:off x="4101736" y="3012279"/>
              <a:ext cx="444137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Прямоугольник 36"/>
            <p:cNvSpPr/>
            <p:nvPr/>
          </p:nvSpPr>
          <p:spPr>
            <a:xfrm>
              <a:off x="4430232" y="2564364"/>
              <a:ext cx="3289938" cy="854894"/>
            </a:xfrm>
            <a:prstGeom prst="rect">
              <a:avLst/>
            </a:prstGeom>
            <a:solidFill>
              <a:srgbClr val="8EBA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Авторское право</a:t>
              </a:r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84" name="Прямая соединительная линия 83"/>
            <p:cNvCxnSpPr/>
            <p:nvPr/>
          </p:nvCxnSpPr>
          <p:spPr>
            <a:xfrm flipH="1">
              <a:off x="4101736" y="4064725"/>
              <a:ext cx="444137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Прямоугольник 37"/>
            <p:cNvSpPr/>
            <p:nvPr/>
          </p:nvSpPr>
          <p:spPr>
            <a:xfrm>
              <a:off x="4430232" y="3624702"/>
              <a:ext cx="3289938" cy="854894"/>
            </a:xfrm>
            <a:prstGeom prst="rect">
              <a:avLst/>
            </a:prstGeom>
            <a:solidFill>
              <a:srgbClr val="8EBA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Смежные права</a:t>
              </a:r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86" name="Прямая соединительная линия 85"/>
            <p:cNvCxnSpPr/>
            <p:nvPr/>
          </p:nvCxnSpPr>
          <p:spPr>
            <a:xfrm flipH="1">
              <a:off x="4076874" y="5175546"/>
              <a:ext cx="444137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Прямоугольник 38"/>
            <p:cNvSpPr/>
            <p:nvPr/>
          </p:nvSpPr>
          <p:spPr>
            <a:xfrm>
              <a:off x="4430232" y="4734958"/>
              <a:ext cx="3289938" cy="863683"/>
            </a:xfrm>
            <a:prstGeom prst="rect">
              <a:avLst/>
            </a:prstGeom>
            <a:solidFill>
              <a:srgbClr val="8EBA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Патентное право</a:t>
              </a:r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87" name="Прямая соединительная линия 86"/>
            <p:cNvCxnSpPr/>
            <p:nvPr/>
          </p:nvCxnSpPr>
          <p:spPr>
            <a:xfrm flipH="1">
              <a:off x="4076874" y="6300785"/>
              <a:ext cx="444137" cy="0"/>
            </a:xfrm>
            <a:prstGeom prst="line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Прямоугольник 39"/>
            <p:cNvSpPr/>
            <p:nvPr/>
          </p:nvSpPr>
          <p:spPr>
            <a:xfrm>
              <a:off x="4453064" y="5825705"/>
              <a:ext cx="3289938" cy="897312"/>
            </a:xfrm>
            <a:prstGeom prst="rect">
              <a:avLst/>
            </a:prstGeom>
            <a:solidFill>
              <a:srgbClr val="8EBA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Нетрадиционные объекты интеллектуальной собственности</a:t>
              </a:r>
              <a:endPara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pic>
        <p:nvPicPr>
          <p:cNvPr id="50" name="Рисунок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735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33162" y="116726"/>
            <a:ext cx="5922658" cy="340996"/>
            <a:chOff x="1033162" y="116726"/>
            <a:chExt cx="5922658" cy="340996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162" y="116726"/>
              <a:ext cx="360040" cy="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393202" y="116726"/>
              <a:ext cx="5562618" cy="313185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 отношений 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Республики Татарстан</a:t>
              </a:r>
            </a:p>
          </p:txBody>
        </p:sp>
      </p:grp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5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006149" y="5174615"/>
            <a:ext cx="1436914" cy="1254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648131" y="5255491"/>
            <a:ext cx="1340669" cy="13392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40745" y="1627335"/>
            <a:ext cx="46092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endParaRPr lang="ru-RU" dirty="0"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91267" y="1639561"/>
            <a:ext cx="10145133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изобретения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полезные модели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промышленные образцы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товарные знаки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знаки обслуживания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наименования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мест происхождения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товаров</a:t>
            </a:r>
          </a:p>
          <a:p>
            <a:pPr marL="457200" indent="-457200"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географические указания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селекционные достижения</a:t>
            </a:r>
            <a:endParaRPr lang="ru-RU" sz="2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3378" y="538223"/>
            <a:ext cx="87512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Объекты интеллектуальной собственности, подлежащие обязательной регистрации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415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33162" y="116726"/>
            <a:ext cx="5922658" cy="340996"/>
            <a:chOff x="1033162" y="116726"/>
            <a:chExt cx="5922658" cy="340996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162" y="116726"/>
              <a:ext cx="360040" cy="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393202" y="116726"/>
              <a:ext cx="5562618" cy="313185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 отношений 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Республики Татарстан</a:t>
              </a:r>
            </a:p>
          </p:txBody>
        </p:sp>
      </p:grp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6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006149" y="5174615"/>
            <a:ext cx="1436914" cy="1254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648131" y="5255491"/>
            <a:ext cx="1340669" cy="13392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6">
            <a:extLst>
              <a:ext uri="{FF2B5EF4-FFF2-40B4-BE49-F238E27FC236}">
                <a16:creationId xmlns:a16="http://schemas.microsoft.com/office/drawing/2014/main" id="{FCECBB28-F11C-4619-9E1F-8A8D7F2E8111}"/>
              </a:ext>
            </a:extLst>
          </p:cNvPr>
          <p:cNvSpPr txBox="1"/>
          <p:nvPr/>
        </p:nvSpPr>
        <p:spPr>
          <a:xfrm>
            <a:off x="5822438" y="1287576"/>
            <a:ext cx="5892800" cy="451405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213"/>
              </a:lnSpc>
            </a:pP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Указом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Президента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РФ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24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мая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2011 г. N 673 «О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Федеральной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службе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по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интеллектуальной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собственности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 и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ts val="3213"/>
              </a:lnSpc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остановлением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Правительства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РФ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21.03.2012 N 218 "О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Федеральной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службе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по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интеллектуальной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собственности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регламентиру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ю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тся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полномочия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Роспатента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ts val="3213"/>
              </a:lnSpc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правовой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защиты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РИД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40745" y="1627335"/>
            <a:ext cx="46092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endParaRPr lang="ru-RU" dirty="0"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62598" y="866596"/>
            <a:ext cx="4323505" cy="5658992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tlCol="0" anchor="ctr"/>
          <a:lstStyle/>
          <a:p>
            <a:pPr>
              <a:spcBef>
                <a:spcPts val="1800"/>
              </a:spcBef>
            </a:pPr>
            <a:r>
              <a:rPr lang="en-US" sz="2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Роспатент</a:t>
            </a: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регистриру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</a:t>
            </a: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 </a:t>
            </a:r>
            <a:r>
              <a:rPr lang="en-US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исключительные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права</a:t>
            </a:r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28625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изобретения 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28625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полезные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модели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28625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промышленные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образцы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28625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товарные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знаки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28625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знаки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обслуживания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28625" lvl="1" indent="-342900" defTabSz="3619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наименования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места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происхождения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товара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28625" lvl="1" indent="-342900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361950" algn="l"/>
              </a:tabLst>
            </a:pP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зарегистрированные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программы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ЭВМ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28625" lvl="1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базы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данных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28625" lvl="1" indent="-342900" defTabSz="3619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топологии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интегральных</a:t>
            </a: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микросхем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015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33162" y="116726"/>
            <a:ext cx="5922658" cy="340996"/>
            <a:chOff x="1033162" y="116726"/>
            <a:chExt cx="5922658" cy="340996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162" y="116726"/>
              <a:ext cx="360040" cy="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393202" y="116726"/>
              <a:ext cx="5562618" cy="313185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 отношений 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Республики Татарстан</a:t>
              </a:r>
            </a:p>
          </p:txBody>
        </p:sp>
      </p:grp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7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2" name="AutoShape 5">
            <a:extLst>
              <a:ext uri="{FF2B5EF4-FFF2-40B4-BE49-F238E27FC236}">
                <a16:creationId xmlns:a16="http://schemas.microsoft.com/office/drawing/2014/main" id="{B137220D-7649-468D-96E8-D77DFBF85B97}"/>
              </a:ext>
            </a:extLst>
          </p:cNvPr>
          <p:cNvSpPr/>
          <p:nvPr/>
        </p:nvSpPr>
        <p:spPr>
          <a:xfrm>
            <a:off x="4034115" y="723612"/>
            <a:ext cx="5042648" cy="1924735"/>
          </a:xfrm>
          <a:prstGeom prst="rect">
            <a:avLst/>
          </a:prstGeom>
          <a:solidFill>
            <a:srgbClr val="2E75B6"/>
          </a:solidFill>
          <a:ln w="28575">
            <a:solidFill>
              <a:schemeClr val="accent1">
                <a:lumMod val="75000"/>
              </a:schemeClr>
            </a:solidFill>
          </a:ln>
        </p:spPr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253101F8-2032-4D1A-A200-3BFD8B5E0AB9}"/>
              </a:ext>
            </a:extLst>
          </p:cNvPr>
          <p:cNvSpPr txBox="1"/>
          <p:nvPr/>
        </p:nvSpPr>
        <p:spPr>
          <a:xfrm>
            <a:off x="4429614" y="790054"/>
            <a:ext cx="4356847" cy="16619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4000" b="1" spc="179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Документы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</a:p>
          <a:p>
            <a:pPr algn="ctr"/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выдаваемые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итогу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регистрации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оспатенте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TextBox 7">
            <a:extLst>
              <a:ext uri="{FF2B5EF4-FFF2-40B4-BE49-F238E27FC236}">
                <a16:creationId xmlns:a16="http://schemas.microsoft.com/office/drawing/2014/main" id="{29D42B69-1E6E-4C75-9BC6-7B01AD0E030F}"/>
              </a:ext>
            </a:extLst>
          </p:cNvPr>
          <p:cNvSpPr txBox="1"/>
          <p:nvPr/>
        </p:nvSpPr>
        <p:spPr>
          <a:xfrm>
            <a:off x="1883173" y="4071385"/>
            <a:ext cx="4544704" cy="797782"/>
          </a:xfrm>
          <a:prstGeom prst="rect">
            <a:avLst/>
          </a:prstGeom>
          <a:solidFill>
            <a:srgbClr val="2E75B6"/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7200"/>
              </a:lnSpc>
            </a:pPr>
            <a:r>
              <a:rPr lang="en-US" sz="4000" b="1" spc="179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Свидетельство</a:t>
            </a:r>
            <a:endParaRPr lang="en-US" sz="4000" b="1" spc="17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TextBox 11">
            <a:extLst>
              <a:ext uri="{FF2B5EF4-FFF2-40B4-BE49-F238E27FC236}">
                <a16:creationId xmlns:a16="http://schemas.microsoft.com/office/drawing/2014/main" id="{D408EAF6-20EB-4635-8BB6-F4A1DDC49BB6}"/>
              </a:ext>
            </a:extLst>
          </p:cNvPr>
          <p:cNvSpPr txBox="1"/>
          <p:nvPr/>
        </p:nvSpPr>
        <p:spPr>
          <a:xfrm>
            <a:off x="1033162" y="5442228"/>
            <a:ext cx="10789431" cy="7528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spc="18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  <a:r>
              <a:rPr lang="en-US" sz="2000" spc="188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Сведения</a:t>
            </a:r>
            <a:r>
              <a:rPr lang="en-US" sz="2000" spc="18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 </a:t>
            </a:r>
            <a:r>
              <a:rPr lang="en-US" sz="2000" spc="188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регистрации</a:t>
            </a:r>
            <a:r>
              <a:rPr lang="en-US" sz="2000" spc="18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ОИС </a:t>
            </a:r>
            <a:r>
              <a:rPr lang="en-US" sz="2000" spc="188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находятся</a:t>
            </a:r>
            <a:r>
              <a:rPr lang="en-US" sz="2000" spc="18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</a:t>
            </a:r>
            <a:r>
              <a:rPr lang="en-US" sz="2000" spc="188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открытых</a:t>
            </a:r>
            <a:r>
              <a:rPr lang="en-US" sz="2000" spc="18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spc="188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данных</a:t>
            </a:r>
            <a:r>
              <a:rPr lang="en-US" sz="2000" spc="18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spc="188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</a:t>
            </a:r>
            <a:r>
              <a:rPr lang="en-US" sz="2000" spc="18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spc="188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сайте</a:t>
            </a:r>
            <a:r>
              <a:rPr lang="en-US" sz="2000" spc="18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spc="188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Роспатента</a:t>
            </a:r>
            <a:r>
              <a:rPr lang="en-US" sz="2000" spc="18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spc="188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</a:t>
            </a:r>
            <a:r>
              <a:rPr lang="en-US" sz="2000" spc="18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spc="188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адресу</a:t>
            </a:r>
            <a:r>
              <a:rPr lang="en-US" sz="2000" spc="18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n-US" sz="2000" u="sng" spc="188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https://fips.ru/registers-web/action?acName=treeBack</a:t>
            </a:r>
          </a:p>
        </p:txBody>
      </p:sp>
      <p:sp>
        <p:nvSpPr>
          <p:cNvPr id="17" name="TextBox 7">
            <a:extLst>
              <a:ext uri="{FF2B5EF4-FFF2-40B4-BE49-F238E27FC236}">
                <a16:creationId xmlns:a16="http://schemas.microsoft.com/office/drawing/2014/main" id="{29D42B69-1E6E-4C75-9BC6-7B01AD0E030F}"/>
              </a:ext>
            </a:extLst>
          </p:cNvPr>
          <p:cNvSpPr txBox="1"/>
          <p:nvPr/>
        </p:nvSpPr>
        <p:spPr>
          <a:xfrm>
            <a:off x="6804411" y="4083050"/>
            <a:ext cx="4544704" cy="797782"/>
          </a:xfrm>
          <a:prstGeom prst="rect">
            <a:avLst/>
          </a:prstGeom>
          <a:solidFill>
            <a:srgbClr val="2E75B6"/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lnSpc>
                <a:spcPts val="7200"/>
              </a:lnSpc>
              <a:spcAft>
                <a:spcPts val="1200"/>
              </a:spcAft>
            </a:pPr>
            <a:r>
              <a:rPr lang="ru-RU" sz="4000" b="1" spc="17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Патент</a:t>
            </a:r>
            <a:endParaRPr lang="en-US" sz="4000" b="1" spc="17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Стрелка вниз 19"/>
          <p:cNvSpPr/>
          <p:nvPr/>
        </p:nvSpPr>
        <p:spPr>
          <a:xfrm rot="2084186">
            <a:off x="5387603" y="2660599"/>
            <a:ext cx="361382" cy="1489432"/>
          </a:xfrm>
          <a:prstGeom prst="downArrow">
            <a:avLst/>
          </a:prstGeom>
          <a:solidFill>
            <a:srgbClr val="2E7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19640558">
            <a:off x="7373322" y="2651061"/>
            <a:ext cx="361382" cy="1489432"/>
          </a:xfrm>
          <a:prstGeom prst="downArrow">
            <a:avLst/>
          </a:prstGeom>
          <a:solidFill>
            <a:srgbClr val="2E75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040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033162" y="116726"/>
            <a:ext cx="5922658" cy="340996"/>
            <a:chOff x="1033162" y="116726"/>
            <a:chExt cx="5922658" cy="340996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3162" y="116726"/>
              <a:ext cx="360040" cy="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1393202" y="116726"/>
              <a:ext cx="5562618" cy="313185"/>
            </a:xfrm>
            <a:prstGeom prst="rect">
              <a:avLst/>
            </a:prstGeom>
            <a:noFill/>
            <a:effectLst/>
          </p:spPr>
          <p:txBody>
            <a:bodyPr wrap="square" lIns="66305" tIns="33158" rIns="66305" bIns="33158" rtlCol="0">
              <a:spAutoFit/>
            </a:bodyPr>
            <a:lstStyle/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Министерство земельных и</a:t>
              </a: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имущественных отношений 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0" marR="0" lvl="0" indent="0" algn="l" defTabSz="6916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Республики Татарстан</a:t>
              </a:r>
            </a:p>
          </p:txBody>
        </p:sp>
      </p:grp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8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83258" y="889145"/>
            <a:ext cx="1312316" cy="1209964"/>
          </a:xfrm>
          <a:prstGeom prst="rect">
            <a:avLst/>
          </a:prstGeom>
          <a:solidFill>
            <a:srgbClr val="FDFDFD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021905" y="697230"/>
            <a:ext cx="9341845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Авторским правом охраняются:</a:t>
            </a:r>
          </a:p>
          <a:p>
            <a:pPr marL="457200" indent="-457200">
              <a:buFontTx/>
              <a:buChar char="-"/>
            </a:pPr>
            <a:r>
              <a:rPr lang="ru-RU" sz="3200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произведения науки </a:t>
            </a:r>
          </a:p>
          <a:p>
            <a:pPr marL="457200" indent="-457200">
              <a:buFontTx/>
              <a:buChar char="-"/>
            </a:pPr>
            <a:r>
              <a:rPr lang="ru-RU" sz="3200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литературы </a:t>
            </a:r>
          </a:p>
          <a:p>
            <a:pPr marL="457200" indent="-457200">
              <a:buFontTx/>
              <a:buChar char="-"/>
            </a:pPr>
            <a:r>
              <a:rPr lang="ru-RU" sz="3200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искусства</a:t>
            </a:r>
          </a:p>
          <a:p>
            <a:pPr marL="342900" indent="-342900">
              <a:buFontTx/>
              <a:buChar char="-"/>
            </a:pPr>
            <a:endParaRPr lang="ru-RU" sz="3200" dirty="0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Смежными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авторскими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правами охраняются:</a:t>
            </a:r>
          </a:p>
          <a:p>
            <a:r>
              <a:rPr lang="ru-RU" sz="3200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  исполнение</a:t>
            </a:r>
          </a:p>
          <a:p>
            <a:r>
              <a:rPr lang="ru-RU" sz="3200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  фонограммы</a:t>
            </a:r>
            <a:endParaRPr lang="ru-RU" sz="3200" dirty="0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3200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  видеозаписи</a:t>
            </a:r>
            <a:endParaRPr lang="ru-RU" sz="3200" dirty="0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sz="3200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  теле-радио </a:t>
            </a:r>
            <a:r>
              <a:rPr lang="ru-RU" sz="3200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передачи</a:t>
            </a:r>
          </a:p>
          <a:p>
            <a:endParaRPr lang="ru-RU" sz="2800" dirty="0">
              <a:solidFill>
                <a:srgbClr val="3333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YS Text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78" y="95176"/>
            <a:ext cx="1665574" cy="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572062"/>
      </p:ext>
    </p:extLst>
  </p:cSld>
  <p:clrMapOvr>
    <a:masterClrMapping/>
  </p:clrMapOvr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4D82B4"/>
        </a:solidFill>
        <a:ln>
          <a:noFill/>
        </a:ln>
      </a:spPr>
      <a:bodyPr rot="0" spcFirstLastPara="0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1" fontAlgn="auto" latinLnBrk="0" hangingPunct="1">
          <a:lnSpc>
            <a:spcPct val="107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1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16606</TotalTime>
  <Words>1005</Words>
  <Application>Microsoft Office PowerPoint</Application>
  <PresentationFormat>Широкоэкранный</PresentationFormat>
  <Paragraphs>256</Paragraphs>
  <Slides>21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Arial</vt:lpstr>
      <vt:lpstr>Calibri</vt:lpstr>
      <vt:lpstr>Calibri Light</vt:lpstr>
      <vt:lpstr>Montserrat</vt:lpstr>
      <vt:lpstr>Tahoma</vt:lpstr>
      <vt:lpstr>Wingdings</vt:lpstr>
      <vt:lpstr>YS Text</vt:lpstr>
      <vt:lpstr>2_Тема Office</vt:lpstr>
      <vt:lpstr>1_Тема Office</vt:lpstr>
      <vt:lpstr>3_Тема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Рахматуллин И.Р.</dc:creator>
  <cp:lastModifiedBy>Dmitry V. Bochkarev</cp:lastModifiedBy>
  <cp:revision>273</cp:revision>
  <dcterms:created xsi:type="dcterms:W3CDTF">2022-01-17T13:02:56Z</dcterms:created>
  <dcterms:modified xsi:type="dcterms:W3CDTF">2024-01-10T13:30:29Z</dcterms:modified>
</cp:coreProperties>
</file>